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2"/>
  </p:notesMasterIdLst>
  <p:handoutMasterIdLst>
    <p:handoutMasterId r:id="rId53"/>
  </p:handoutMasterIdLst>
  <p:sldIdLst>
    <p:sldId id="256" r:id="rId5"/>
    <p:sldId id="307" r:id="rId6"/>
    <p:sldId id="257" r:id="rId7"/>
    <p:sldId id="304"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3" r:id="rId39"/>
    <p:sldId id="289" r:id="rId40"/>
    <p:sldId id="290" r:id="rId41"/>
    <p:sldId id="294" r:id="rId42"/>
    <p:sldId id="308" r:id="rId43"/>
    <p:sldId id="309" r:id="rId44"/>
    <p:sldId id="295" r:id="rId45"/>
    <p:sldId id="296" r:id="rId46"/>
    <p:sldId id="310" r:id="rId47"/>
    <p:sldId id="298" r:id="rId48"/>
    <p:sldId id="302" r:id="rId49"/>
    <p:sldId id="303" r:id="rId50"/>
    <p:sldId id="311" r:id="rId51"/>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41" autoAdjust="0"/>
  </p:normalViewPr>
  <p:slideViewPr>
    <p:cSldViewPr snapToGrid="0">
      <p:cViewPr varScale="1">
        <p:scale>
          <a:sx n="97" d="100"/>
          <a:sy n="97" d="100"/>
        </p:scale>
        <p:origin x="48" y="76"/>
      </p:cViewPr>
      <p:guideLst>
        <p:guide orient="horz" pos="2160"/>
        <p:guide pos="3840"/>
      </p:guideLst>
    </p:cSldViewPr>
  </p:slideViewPr>
  <p:notesTextViewPr>
    <p:cViewPr>
      <p:scale>
        <a:sx n="1" d="1"/>
        <a:sy n="1" d="1"/>
      </p:scale>
      <p:origin x="0" y="-196"/>
    </p:cViewPr>
  </p:notesTextViewPr>
  <p:notesViewPr>
    <p:cSldViewPr snapToGrid="0">
      <p:cViewPr varScale="1">
        <p:scale>
          <a:sx n="76" d="100"/>
          <a:sy n="76" d="100"/>
        </p:scale>
        <p:origin x="408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b="0" i="0" u="none" strike="noStrike" baseline="0">
                <a:solidFill>
                  <a:srgbClr val="000000"/>
                </a:solidFill>
                <a:latin typeface="新細明體"/>
                <a:ea typeface="新細明體"/>
                <a:cs typeface="新細明體"/>
              </a:defRPr>
            </a:pPr>
            <a:r>
              <a:rPr kumimoji="0" lang="en-US" altLang="zh-TW" sz="800" b="0" i="0" u="none" strike="noStrike" cap="none" normalizeH="0" baseline="0" dirty="0">
                <a:ln>
                  <a:noFill/>
                </a:ln>
                <a:solidFill>
                  <a:schemeClr val="bg1"/>
                </a:solidFill>
                <a:effectLst/>
                <a:latin typeface="Times New Roman" panose="02020603050405020304" pitchFamily="18" charset="0"/>
                <a:ea typeface="華康中明體" charset="-120"/>
                <a:cs typeface="Times New Roman" panose="02020603050405020304" pitchFamily="18" charset="0"/>
              </a:rPr>
              <a:t>Transistors</a:t>
            </a:r>
          </a:p>
          <a:p>
            <a:pPr>
              <a:defRPr sz="800" b="0" i="0" u="none" strike="noStrike" baseline="0">
                <a:solidFill>
                  <a:srgbClr val="000000"/>
                </a:solidFill>
                <a:latin typeface="新細明體"/>
                <a:ea typeface="新細明體"/>
                <a:cs typeface="新細明體"/>
              </a:defRPr>
            </a:pPr>
            <a:r>
              <a:rPr kumimoji="0" lang="en-US" altLang="zh-TW" sz="800" b="0" i="0" u="none" strike="noStrike" cap="none" normalizeH="0" baseline="0" dirty="0">
                <a:ln>
                  <a:noFill/>
                </a:ln>
                <a:solidFill>
                  <a:schemeClr val="bg1"/>
                </a:solidFill>
                <a:effectLst/>
                <a:latin typeface="Times New Roman" panose="02020603050405020304" pitchFamily="18" charset="0"/>
                <a:ea typeface="華康中明體" charset="-120"/>
                <a:cs typeface="Times New Roman" panose="02020603050405020304" pitchFamily="18" charset="0"/>
              </a:rPr>
              <a:t>number(K)</a:t>
            </a:r>
            <a:endParaRPr kumimoji="0" lang="en-US" altLang="zh-TW" sz="1800" b="0" i="0" u="none" strike="noStrike" cap="none" normalizeH="0" baseline="0" dirty="0">
              <a:ln>
                <a:noFill/>
              </a:ln>
              <a:solidFill>
                <a:schemeClr val="bg1"/>
              </a:solidFill>
              <a:effectLst/>
              <a:latin typeface="Franklin Gothic Book" panose="020B0503020102020204" pitchFamily="34" charset="0"/>
              <a:ea typeface="華康中明體" charset="-120"/>
              <a:cs typeface="Times New Roman" panose="02020603050405020304" pitchFamily="18" charset="0"/>
            </a:endParaRPr>
          </a:p>
        </c:rich>
      </c:tx>
      <c:layout>
        <c:manualLayout>
          <c:xMode val="edge"/>
          <c:yMode val="edge"/>
          <c:x val="1.0395010395010396E-2"/>
          <c:y val="0"/>
        </c:manualLayout>
      </c:layout>
      <c:overlay val="0"/>
      <c:spPr>
        <a:noFill/>
        <a:ln w="25400">
          <a:noFill/>
        </a:ln>
      </c:spPr>
    </c:title>
    <c:autoTitleDeleted val="0"/>
    <c:plotArea>
      <c:layout>
        <c:manualLayout>
          <c:layoutTarget val="inner"/>
          <c:xMode val="edge"/>
          <c:yMode val="edge"/>
          <c:x val="7.2765072765072769E-2"/>
          <c:y val="0.18497109826589594"/>
          <c:w val="0.91891891891891897"/>
          <c:h val="0.76011560693641622"/>
        </c:manualLayout>
      </c:layout>
      <c:lineChart>
        <c:grouping val="standard"/>
        <c:varyColors val="0"/>
        <c:ser>
          <c:idx val="0"/>
          <c:order val="0"/>
          <c:tx>
            <c:strRef>
              <c:f>'Fig1.10'!$A$2</c:f>
              <c:strCache>
                <c:ptCount val="1"/>
                <c:pt idx="0">
                  <c:v>電晶體
數目(K)</c:v>
                </c:pt>
              </c:strCache>
            </c:strRef>
          </c:tx>
          <c:spPr>
            <a:ln w="12700">
              <a:solidFill>
                <a:srgbClr val="000080"/>
              </a:solidFill>
              <a:prstDash val="solid"/>
            </a:ln>
          </c:spPr>
          <c:marker>
            <c:symbol val="diamond"/>
            <c:size val="4"/>
            <c:spPr>
              <a:solidFill>
                <a:srgbClr val="000080"/>
              </a:solidFill>
              <a:ln>
                <a:solidFill>
                  <a:srgbClr val="000080"/>
                </a:solidFill>
                <a:prstDash val="solid"/>
              </a:ln>
            </c:spPr>
          </c:marker>
          <c:cat>
            <c:strRef>
              <c:f>'Fig1.10'!$B$1:$L$1</c:f>
              <c:strCache>
                <c:ptCount val="11"/>
                <c:pt idx="0">
                  <c:v>8086</c:v>
                </c:pt>
                <c:pt idx="1">
                  <c:v>80286</c:v>
                </c:pt>
                <c:pt idx="2">
                  <c:v>386DX</c:v>
                </c:pt>
                <c:pt idx="3">
                  <c:v>486DX</c:v>
                </c:pt>
                <c:pt idx="4">
                  <c:v>Pentium</c:v>
                </c:pt>
                <c:pt idx="5">
                  <c:v>Pentium Pro</c:v>
                </c:pt>
                <c:pt idx="6">
                  <c:v>Pentium II</c:v>
                </c:pt>
                <c:pt idx="7">
                  <c:v>Pentium III</c:v>
                </c:pt>
                <c:pt idx="8">
                  <c:v>Pentium 4</c:v>
                </c:pt>
                <c:pt idx="9">
                  <c:v>E8600</c:v>
                </c:pt>
                <c:pt idx="10">
                  <c:v>i7_965</c:v>
                </c:pt>
              </c:strCache>
            </c:strRef>
          </c:cat>
          <c:val>
            <c:numRef>
              <c:f>'Fig1.10'!$B$2:$L$2</c:f>
              <c:numCache>
                <c:formatCode>#,##0_ </c:formatCode>
                <c:ptCount val="11"/>
                <c:pt idx="0">
                  <c:v>29</c:v>
                </c:pt>
                <c:pt idx="1">
                  <c:v>120</c:v>
                </c:pt>
                <c:pt idx="2">
                  <c:v>275</c:v>
                </c:pt>
                <c:pt idx="3">
                  <c:v>1180</c:v>
                </c:pt>
                <c:pt idx="4">
                  <c:v>3100</c:v>
                </c:pt>
                <c:pt idx="5">
                  <c:v>5500</c:v>
                </c:pt>
                <c:pt idx="6">
                  <c:v>7500</c:v>
                </c:pt>
                <c:pt idx="7">
                  <c:v>24000</c:v>
                </c:pt>
                <c:pt idx="8">
                  <c:v>42000</c:v>
                </c:pt>
                <c:pt idx="9">
                  <c:v>410000</c:v>
                </c:pt>
                <c:pt idx="10">
                  <c:v>820000</c:v>
                </c:pt>
              </c:numCache>
            </c:numRef>
          </c:val>
          <c:smooth val="0"/>
          <c:extLst>
            <c:ext xmlns:c16="http://schemas.microsoft.com/office/drawing/2014/chart" uri="{C3380CC4-5D6E-409C-BE32-E72D297353CC}">
              <c16:uniqueId val="{00000000-5F34-4AC5-B914-1C4DBCF51806}"/>
            </c:ext>
          </c:extLst>
        </c:ser>
        <c:dLbls>
          <c:showLegendKey val="0"/>
          <c:showVal val="0"/>
          <c:showCatName val="0"/>
          <c:showSerName val="0"/>
          <c:showPercent val="0"/>
          <c:showBubbleSize val="0"/>
        </c:dLbls>
        <c:marker val="1"/>
        <c:smooth val="0"/>
        <c:axId val="1028860464"/>
        <c:axId val="1"/>
      </c:lineChart>
      <c:catAx>
        <c:axId val="1028860464"/>
        <c:scaling>
          <c:orientation val="minMax"/>
        </c:scaling>
        <c:delete val="0"/>
        <c:axPos val="b"/>
        <c:numFmt formatCode="General" sourceLinked="1"/>
        <c:majorTickMark val="in"/>
        <c:minorTickMark val="none"/>
        <c:tickLblPos val="nextTo"/>
        <c:spPr>
          <a:ln w="3175">
            <a:solidFill>
              <a:srgbClr val="000000"/>
            </a:solidFill>
            <a:prstDash val="solid"/>
          </a:ln>
        </c:spPr>
        <c:txPr>
          <a:bodyPr rot="0" vert="horz"/>
          <a:lstStyle/>
          <a:p>
            <a:pPr rtl="0">
              <a:defRPr sz="550" b="0" i="0" u="none" strike="noStrike" baseline="0">
                <a:solidFill>
                  <a:srgbClr val="000000"/>
                </a:solidFill>
                <a:latin typeface="新細明體"/>
                <a:ea typeface="新細明體"/>
                <a:cs typeface="新細明體"/>
              </a:defRPr>
            </a:pPr>
            <a:endParaRPr lang="zh-TW"/>
          </a:p>
        </c:txPr>
        <c:crossAx val="1"/>
        <c:crosses val="autoZero"/>
        <c:auto val="1"/>
        <c:lblAlgn val="ctr"/>
        <c:lblOffset val="160"/>
        <c:tickLblSkip val="1"/>
        <c:tickMarkSkip val="1"/>
        <c:noMultiLvlLbl val="0"/>
      </c:catAx>
      <c:valAx>
        <c:axId val="1"/>
        <c:scaling>
          <c:orientation val="minMax"/>
        </c:scaling>
        <c:delete val="0"/>
        <c:axPos val="l"/>
        <c:majorGridlines>
          <c:spPr>
            <a:ln w="3175">
              <a:solidFill>
                <a:srgbClr val="000000"/>
              </a:solidFill>
              <a:prstDash val="solid"/>
            </a:ln>
          </c:spPr>
        </c:majorGridlines>
        <c:numFmt formatCode="#,##0_ " sourceLinked="1"/>
        <c:majorTickMark val="in"/>
        <c:minorTickMark val="none"/>
        <c:tickLblPos val="nextTo"/>
        <c:spPr>
          <a:ln w="3175">
            <a:solidFill>
              <a:srgbClr val="000000"/>
            </a:solidFill>
            <a:prstDash val="solid"/>
          </a:ln>
        </c:spPr>
        <c:txPr>
          <a:bodyPr rot="0" vert="horz"/>
          <a:lstStyle/>
          <a:p>
            <a:pPr>
              <a:defRPr sz="550" b="0" i="0" u="none" strike="noStrike" baseline="0">
                <a:solidFill>
                  <a:srgbClr val="000000"/>
                </a:solidFill>
                <a:latin typeface="新細明體"/>
                <a:ea typeface="新細明體"/>
                <a:cs typeface="新細明體"/>
              </a:defRPr>
            </a:pPr>
            <a:endParaRPr lang="zh-TW"/>
          </a:p>
        </c:txPr>
        <c:crossAx val="1028860464"/>
        <c:crosses val="autoZero"/>
        <c:crossBetween val="between"/>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200" b="0" i="0" u="none" strike="noStrike" baseline="0">
          <a:solidFill>
            <a:srgbClr val="000000"/>
          </a:solidFill>
          <a:latin typeface="新細明體"/>
          <a:ea typeface="新細明體"/>
          <a:cs typeface="新細明體"/>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b="0" i="0" u="none" strike="noStrike" baseline="0">
                <a:solidFill>
                  <a:srgbClr val="000000"/>
                </a:solidFill>
                <a:latin typeface="新細明體"/>
                <a:ea typeface="新細明體"/>
                <a:cs typeface="新細明體"/>
              </a:defRPr>
            </a:pPr>
            <a:r>
              <a:rPr lang="en-US" altLang="zh-TW" dirty="0"/>
              <a:t>Clock Freq</a:t>
            </a:r>
            <a:r>
              <a:rPr lang="zh-TW" altLang="en-US" dirty="0"/>
              <a:t>
</a:t>
            </a:r>
            <a:r>
              <a:rPr lang="en-US" altLang="zh-TW" dirty="0"/>
              <a:t>(MHz)</a:t>
            </a:r>
          </a:p>
        </c:rich>
      </c:tx>
      <c:layout>
        <c:manualLayout>
          <c:xMode val="edge"/>
          <c:yMode val="edge"/>
          <c:x val="1.0395010395010396E-2"/>
          <c:y val="1.7291066282420751E-2"/>
        </c:manualLayout>
      </c:layout>
      <c:overlay val="0"/>
      <c:spPr>
        <a:noFill/>
        <a:ln w="25400">
          <a:noFill/>
        </a:ln>
      </c:spPr>
    </c:title>
    <c:autoTitleDeleted val="0"/>
    <c:plotArea>
      <c:layout>
        <c:manualLayout>
          <c:layoutTarget val="inner"/>
          <c:xMode val="edge"/>
          <c:yMode val="edge"/>
          <c:x val="9.7713097713097719E-2"/>
          <c:y val="0.19020172910662825"/>
          <c:w val="0.83367983367983367"/>
          <c:h val="0.66282420749279536"/>
        </c:manualLayout>
      </c:layout>
      <c:lineChart>
        <c:grouping val="standard"/>
        <c:varyColors val="0"/>
        <c:ser>
          <c:idx val="0"/>
          <c:order val="0"/>
          <c:tx>
            <c:strRef>
              <c:f>'Fig1.11'!$A$2</c:f>
              <c:strCache>
                <c:ptCount val="1"/>
                <c:pt idx="0">
                  <c:v>時脈頻
率(MHz)</c:v>
                </c:pt>
              </c:strCache>
            </c:strRef>
          </c:tx>
          <c:spPr>
            <a:ln w="12700">
              <a:solidFill>
                <a:srgbClr val="000080"/>
              </a:solidFill>
              <a:prstDash val="solid"/>
            </a:ln>
          </c:spPr>
          <c:marker>
            <c:symbol val="diamond"/>
            <c:size val="4"/>
            <c:spPr>
              <a:solidFill>
                <a:srgbClr val="000080"/>
              </a:solidFill>
              <a:ln>
                <a:solidFill>
                  <a:srgbClr val="000080"/>
                </a:solidFill>
                <a:prstDash val="solid"/>
              </a:ln>
            </c:spPr>
          </c:marker>
          <c:cat>
            <c:strRef>
              <c:f>'Fig1.11'!$B$1:$L$1</c:f>
              <c:strCache>
                <c:ptCount val="11"/>
                <c:pt idx="0">
                  <c:v>8086</c:v>
                </c:pt>
                <c:pt idx="1">
                  <c:v>80286</c:v>
                </c:pt>
                <c:pt idx="2">
                  <c:v>386DX</c:v>
                </c:pt>
                <c:pt idx="3">
                  <c:v>486DX</c:v>
                </c:pt>
                <c:pt idx="4">
                  <c:v>Pentium</c:v>
                </c:pt>
                <c:pt idx="5">
                  <c:v>Pentium
Pro</c:v>
                </c:pt>
                <c:pt idx="6">
                  <c:v>Pentium
II</c:v>
                </c:pt>
                <c:pt idx="7">
                  <c:v>Pentium
III</c:v>
                </c:pt>
                <c:pt idx="8">
                  <c:v>Pentium
4</c:v>
                </c:pt>
                <c:pt idx="9">
                  <c:v>E8600</c:v>
                </c:pt>
                <c:pt idx="10">
                  <c:v>i7_965</c:v>
                </c:pt>
              </c:strCache>
            </c:strRef>
          </c:cat>
          <c:val>
            <c:numRef>
              <c:f>'Fig1.11'!$B$2:$L$2</c:f>
              <c:numCache>
                <c:formatCode>#,##0_ </c:formatCode>
                <c:ptCount val="11"/>
                <c:pt idx="0">
                  <c:v>10</c:v>
                </c:pt>
                <c:pt idx="1">
                  <c:v>12.5</c:v>
                </c:pt>
                <c:pt idx="2">
                  <c:v>33</c:v>
                </c:pt>
                <c:pt idx="3">
                  <c:v>50</c:v>
                </c:pt>
                <c:pt idx="4">
                  <c:v>233</c:v>
                </c:pt>
                <c:pt idx="5">
                  <c:v>200</c:v>
                </c:pt>
                <c:pt idx="6">
                  <c:v>300</c:v>
                </c:pt>
                <c:pt idx="7">
                  <c:v>1000</c:v>
                </c:pt>
                <c:pt idx="8">
                  <c:v>1700</c:v>
                </c:pt>
                <c:pt idx="9">
                  <c:v>3160</c:v>
                </c:pt>
                <c:pt idx="10">
                  <c:v>3200</c:v>
                </c:pt>
              </c:numCache>
            </c:numRef>
          </c:val>
          <c:smooth val="0"/>
          <c:extLst>
            <c:ext xmlns:c16="http://schemas.microsoft.com/office/drawing/2014/chart" uri="{C3380CC4-5D6E-409C-BE32-E72D297353CC}">
              <c16:uniqueId val="{00000000-5E65-4314-B5BB-65A4FEAA5DC6}"/>
            </c:ext>
          </c:extLst>
        </c:ser>
        <c:dLbls>
          <c:showLegendKey val="0"/>
          <c:showVal val="0"/>
          <c:showCatName val="0"/>
          <c:showSerName val="0"/>
          <c:showPercent val="0"/>
          <c:showBubbleSize val="0"/>
        </c:dLbls>
        <c:marker val="1"/>
        <c:smooth val="0"/>
        <c:axId val="544938751"/>
        <c:axId val="1"/>
      </c:lineChart>
      <c:catAx>
        <c:axId val="544938751"/>
        <c:scaling>
          <c:orientation val="minMax"/>
        </c:scaling>
        <c:delete val="0"/>
        <c:axPos val="b"/>
        <c:numFmt formatCode="General" sourceLinked="1"/>
        <c:majorTickMark val="in"/>
        <c:minorTickMark val="none"/>
        <c:tickLblPos val="nextTo"/>
        <c:spPr>
          <a:ln w="3175">
            <a:solidFill>
              <a:srgbClr val="000000"/>
            </a:solidFill>
            <a:prstDash val="solid"/>
          </a:ln>
        </c:spPr>
        <c:txPr>
          <a:bodyPr rot="0" vert="horz"/>
          <a:lstStyle/>
          <a:p>
            <a:pPr>
              <a:defRPr sz="800" b="0" i="0" u="none" strike="noStrike" baseline="0">
                <a:solidFill>
                  <a:srgbClr val="000000"/>
                </a:solidFill>
                <a:latin typeface="新細明體"/>
                <a:ea typeface="新細明體"/>
                <a:cs typeface="新細明體"/>
              </a:defRPr>
            </a:pPr>
            <a:endParaRPr lang="zh-TW"/>
          </a:p>
        </c:txPr>
        <c:crossAx val="1"/>
        <c:crosses val="autoZero"/>
        <c:auto val="1"/>
        <c:lblAlgn val="ctr"/>
        <c:lblOffset val="100"/>
        <c:tickLblSkip val="2"/>
        <c:tickMarkSkip val="1"/>
        <c:noMultiLvlLbl val="0"/>
      </c:catAx>
      <c:valAx>
        <c:axId val="1"/>
        <c:scaling>
          <c:orientation val="minMax"/>
        </c:scaling>
        <c:delete val="0"/>
        <c:axPos val="l"/>
        <c:majorGridlines>
          <c:spPr>
            <a:ln w="3175">
              <a:solidFill>
                <a:srgbClr val="000000"/>
              </a:solidFill>
              <a:prstDash val="solid"/>
            </a:ln>
          </c:spPr>
        </c:majorGridlines>
        <c:numFmt formatCode="#,##0_ " sourceLinked="1"/>
        <c:majorTickMark val="in"/>
        <c:minorTickMark val="none"/>
        <c:tickLblPos val="nextTo"/>
        <c:spPr>
          <a:ln w="3175">
            <a:solidFill>
              <a:srgbClr val="000000"/>
            </a:solidFill>
            <a:prstDash val="solid"/>
          </a:ln>
        </c:spPr>
        <c:txPr>
          <a:bodyPr rot="0" vert="horz"/>
          <a:lstStyle/>
          <a:p>
            <a:pPr>
              <a:defRPr sz="800" b="0" i="0" u="none" strike="noStrike" baseline="0">
                <a:solidFill>
                  <a:srgbClr val="000000"/>
                </a:solidFill>
                <a:latin typeface="新細明體"/>
                <a:ea typeface="新細明體"/>
                <a:cs typeface="新細明體"/>
              </a:defRPr>
            </a:pPr>
            <a:endParaRPr lang="zh-TW"/>
          </a:p>
        </c:txPr>
        <c:crossAx val="544938751"/>
        <c:crosses val="autoZero"/>
        <c:crossBetween val="between"/>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200" b="0" i="0" u="none" strike="noStrike" baseline="0">
          <a:solidFill>
            <a:srgbClr val="000000"/>
          </a:solidFill>
          <a:latin typeface="新細明體"/>
          <a:ea typeface="新細明體"/>
          <a:cs typeface="新細明體"/>
        </a:defRPr>
      </a:pPr>
      <a:endParaRPr lang="zh-TW"/>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noProof="1">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E8B165-DFAF-4BFF-9126-228EDA4D2F39}" type="datetime1">
              <a:rPr lang="zh-TW" altLang="en-US" noProof="1" smtClean="0">
                <a:latin typeface="Microsoft JhengHei UI" panose="020B0604030504040204" pitchFamily="34" charset="-120"/>
                <a:ea typeface="Microsoft JhengHei UI" panose="020B0604030504040204" pitchFamily="34" charset="-120"/>
              </a:rPr>
              <a:t>2025/10/10</a:t>
            </a:fld>
            <a:endParaRPr lang="zh-TW" altLang="en-US" noProof="1">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noProof="1">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n-US" altLang="zh-TW" noProof="1" smtClean="0">
                <a:latin typeface="Microsoft JhengHei UI" panose="020B0604030504040204" pitchFamily="34" charset="-120"/>
                <a:ea typeface="Microsoft JhengHei UI" panose="020B0604030504040204" pitchFamily="34" charset="-120"/>
              </a:rPr>
              <a:t>‹#›</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JhengHei UI" panose="020B0604030504040204" pitchFamily="34" charset="-120"/>
                <a:ea typeface="Microsoft JhengHei UI" panose="020B0604030504040204" pitchFamily="34" charset="-120"/>
              </a:defRPr>
            </a:lvl1pPr>
          </a:lstStyle>
          <a:p>
            <a:endParaRPr lang="zh-TW" altLang="en-US" noProof="1">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JhengHei UI" panose="020B0604030504040204" pitchFamily="34" charset="-120"/>
                <a:ea typeface="Microsoft JhengHei UI" panose="020B0604030504040204" pitchFamily="34" charset="-120"/>
              </a:defRPr>
            </a:lvl1pPr>
          </a:lstStyle>
          <a:p>
            <a:fld id="{EC9DC223-8058-4057-AD72-58FA9724DC2A}" type="datetime1">
              <a:rPr lang="zh-TW" altLang="en-US" noProof="1" smtClean="0"/>
              <a:t>2025/10/10</a:t>
            </a:fld>
            <a:endParaRPr lang="zh-TW" altLang="en-US" noProof="1">
              <a:latin typeface="Microsoft JhengHei UI" panose="020B0604030504040204" pitchFamily="34" charset="-120"/>
              <a:ea typeface="Microsoft JhengHei UI" panose="020B0604030504040204" pitchFamily="34" charset="-120"/>
            </a:endParaRPr>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1"/>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1"/>
              <a:t>按一下以編輯母片文字樣式</a:t>
            </a:r>
          </a:p>
          <a:p>
            <a:pPr lvl="1" rtl="0"/>
            <a:r>
              <a:rPr lang="zh-TW" altLang="en-US" noProof="1"/>
              <a:t>第二層</a:t>
            </a:r>
          </a:p>
          <a:p>
            <a:pPr lvl="2" rtl="0"/>
            <a:r>
              <a:rPr lang="zh-TW" altLang="en-US" noProof="1"/>
              <a:t>第三層</a:t>
            </a:r>
          </a:p>
          <a:p>
            <a:pPr lvl="3" rtl="0"/>
            <a:r>
              <a:rPr lang="zh-TW" altLang="en-US" noProof="1"/>
              <a:t>第四層</a:t>
            </a:r>
          </a:p>
          <a:p>
            <a:pPr lvl="4" rtl="0"/>
            <a:r>
              <a:rPr lang="zh-TW" altLang="en-US" noProof="1"/>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JhengHei UI" panose="020B0604030504040204" pitchFamily="34" charset="-120"/>
                <a:ea typeface="Microsoft JhengHei UI" panose="020B0604030504040204" pitchFamily="34" charset="-120"/>
              </a:defRPr>
            </a:lvl1pPr>
          </a:lstStyle>
          <a:p>
            <a:endParaRPr lang="zh-TW" altLang="en-US" noProof="1">
              <a:latin typeface="Microsoft JhengHei UI" panose="020B0604030504040204" pitchFamily="34" charset="-120"/>
              <a:ea typeface="Microsoft JhengHei UI" panose="020B0604030504040204" pitchFamily="34" charset="-120"/>
            </a:endParaRPr>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JhengHei UI" panose="020B0604030504040204" pitchFamily="34" charset="-120"/>
                <a:ea typeface="Microsoft JhengHei UI" panose="020B0604030504040204" pitchFamily="34" charset="-120"/>
              </a:defRPr>
            </a:lvl1pPr>
          </a:lstStyle>
          <a:p>
            <a:fld id="{EE000EEB-8338-48D7-8EE8-EE0082EF7602}" type="slidenum">
              <a:rPr lang="en-US" altLang="zh-TW" noProof="1" smtClean="0"/>
              <a:pPr/>
              <a:t>‹#›</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r>
              <a:rPr lang="en-US" altLang="zh-TW" dirty="0">
                <a:latin typeface="Microsoft JhengHei UI" panose="020B0604030504040204" pitchFamily="34" charset="-120"/>
                <a:ea typeface="Microsoft JhengHei UI" panose="020B0604030504040204" pitchFamily="34" charset="-120"/>
              </a:rPr>
              <a:t>It's time for class!: (</a:t>
            </a:r>
            <a:r>
              <a:rPr lang="zh-TW" altLang="en-US" dirty="0">
                <a:latin typeface="Microsoft JhengHei UI" panose="020B0604030504040204" pitchFamily="34" charset="-120"/>
                <a:ea typeface="Microsoft JhengHei UI" panose="020B0604030504040204" pitchFamily="34" charset="-120"/>
              </a:rPr>
              <a:t>上課時間到了！</a:t>
            </a:r>
            <a:r>
              <a:rPr lang="en-US" altLang="zh-TW" dirty="0">
                <a:latin typeface="Microsoft JhengHei UI" panose="020B0604030504040204" pitchFamily="34" charset="-120"/>
                <a:ea typeface="Microsoft JhengHei UI" panose="020B0604030504040204" pitchFamily="34" charset="-120"/>
              </a:rPr>
              <a:t>)</a:t>
            </a:r>
          </a:p>
          <a:p>
            <a:pPr rtl="0"/>
            <a:r>
              <a:rPr lang="en-US" altLang="zh-TW" dirty="0">
                <a:latin typeface="Microsoft JhengHei UI" panose="020B0604030504040204" pitchFamily="34" charset="-120"/>
                <a:ea typeface="Microsoft JhengHei UI" panose="020B0604030504040204" pitchFamily="34" charset="-120"/>
              </a:rPr>
              <a:t>Ten minutes after class </a:t>
            </a:r>
            <a:r>
              <a:rPr lang="zh-TW" altLang="en-US" dirty="0">
                <a:latin typeface="Microsoft JhengHei UI" panose="020B0604030504040204" pitchFamily="34" charset="-120"/>
                <a:ea typeface="Microsoft JhengHei UI" panose="020B0604030504040204" pitchFamily="34" charset="-120"/>
              </a:rPr>
              <a:t>下課十分鐘</a:t>
            </a:r>
          </a:p>
          <a:p>
            <a:pPr rtl="0"/>
            <a:r>
              <a:rPr lang="zh-TW" altLang="en-US" dirty="0">
                <a:latin typeface="Microsoft JhengHei UI" panose="020B0604030504040204" pitchFamily="34" charset="-120"/>
                <a:ea typeface="Microsoft JhengHei UI" panose="020B0604030504040204" pitchFamily="34" charset="-120"/>
              </a:rPr>
              <a:t>下課了。 </a:t>
            </a:r>
            <a:r>
              <a:rPr lang="en-US" altLang="zh-TW">
                <a:latin typeface="Microsoft JhengHei UI" panose="020B0604030504040204" pitchFamily="34" charset="-120"/>
                <a:ea typeface="Microsoft JhengHei UI" panose="020B0604030504040204" pitchFamily="34" charset="-120"/>
              </a:rPr>
              <a:t>That's all for today.</a:t>
            </a:r>
          </a:p>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EE000EEB-8338-48D7-8EE8-EE0082EF7602}"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Precise</a:t>
            </a:r>
            <a:r>
              <a:rPr lang="zh-TW" altLang="en-US" dirty="0"/>
              <a:t> 精確</a:t>
            </a:r>
          </a:p>
        </p:txBody>
      </p:sp>
      <p:sp>
        <p:nvSpPr>
          <p:cNvPr id="4" name="投影片編號版面配置區 3"/>
          <p:cNvSpPr>
            <a:spLocks noGrp="1"/>
          </p:cNvSpPr>
          <p:nvPr>
            <p:ph type="sldNum" sz="quarter" idx="5"/>
          </p:nvPr>
        </p:nvSpPr>
        <p:spPr/>
        <p:txBody>
          <a:bodyPr/>
          <a:lstStyle/>
          <a:p>
            <a:fld id="{EE000EEB-8338-48D7-8EE8-EE0082EF7602}" type="slidenum">
              <a:rPr lang="en-US" altLang="zh-TW" noProof="1" smtClean="0"/>
              <a:pPr/>
              <a:t>3</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8708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Elasticity</a:t>
            </a:r>
            <a:r>
              <a:rPr lang="zh-TW" altLang="en-US" dirty="0"/>
              <a:t> </a:t>
            </a:r>
            <a:r>
              <a:rPr lang="zh-TW" altLang="en-US" sz="1200" b="0" i="0" kern="1200" baseline="0" dirty="0">
                <a:solidFill>
                  <a:schemeClr val="tx1"/>
                </a:solidFill>
                <a:effectLst/>
                <a:latin typeface="Microsoft JhengHei UI" panose="020B0604030504040204" pitchFamily="34" charset="-120"/>
                <a:ea typeface="Microsoft JhengHei UI" panose="020B0604030504040204" pitchFamily="34" charset="-120"/>
                <a:cs typeface="+mn-cs"/>
              </a:rPr>
              <a:t>彈力</a:t>
            </a:r>
            <a:endParaRPr lang="zh-TW" altLang="en-US" dirty="0"/>
          </a:p>
        </p:txBody>
      </p:sp>
      <p:sp>
        <p:nvSpPr>
          <p:cNvPr id="4" name="投影片編號版面配置區 3"/>
          <p:cNvSpPr>
            <a:spLocks noGrp="1"/>
          </p:cNvSpPr>
          <p:nvPr>
            <p:ph type="sldNum" sz="quarter" idx="5"/>
          </p:nvPr>
        </p:nvSpPr>
        <p:spPr/>
        <p:txBody>
          <a:bodyPr/>
          <a:lstStyle/>
          <a:p>
            <a:fld id="{EE000EEB-8338-48D7-8EE8-EE0082EF7602}" type="slidenum">
              <a:rPr lang="en-US" altLang="zh-TW" noProof="1" smtClean="0"/>
              <a:pPr/>
              <a:t>4</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59884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000EEB-8338-48D7-8EE8-EE0082EF7602}" type="slidenum">
              <a:rPr lang="en-US" altLang="zh-TW" noProof="1" smtClean="0"/>
              <a:pPr/>
              <a:t>5</a:t>
            </a:fld>
            <a:endParaRPr lang="zh-TW" altLang="en-US" noProof="1">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9115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54955" y="1447800"/>
            <a:ext cx="8825658" cy="3329581"/>
          </a:xfrm>
        </p:spPr>
        <p:txBody>
          <a:bodyPr rtlCol="0" anchor="b"/>
          <a:lstStyle>
            <a:lvl1pPr>
              <a:defRPr sz="7200" baseline="0">
                <a:latin typeface="Microsoft JhengHei UI" panose="020B0604030504040204" pitchFamily="34" charset="-120"/>
              </a:defRPr>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154955" y="4777380"/>
            <a:ext cx="8825658" cy="861420"/>
          </a:xfrm>
        </p:spPr>
        <p:txBody>
          <a:bodyPr rtlCol="0" anchor="t"/>
          <a:lstStyle>
            <a:lvl1pPr marL="0" indent="0" algn="l">
              <a:buNone/>
              <a:defRPr cap="all" baseline="0">
                <a:solidFill>
                  <a:schemeClr val="accent1"/>
                </a:solidFill>
                <a:latin typeface="Microsoft JhengHei UI"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noProof="0"/>
              <a:t>按一下以編輯母片副標題樣式</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196192B2-7B43-4C6F-BD15-F9C9D618BA3B}" type="datetime1">
              <a:rPr lang="zh-TW" altLang="en-US" smtClean="0"/>
              <a:t>2025/10/10</a:t>
            </a:fld>
            <a:endParaRPr lang="zh-TW" altLang="en-US"/>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54956" y="4800587"/>
            <a:ext cx="8825657" cy="566738"/>
          </a:xfrm>
        </p:spPr>
        <p:txBody>
          <a:bodyPr rtlCol="0" anchor="b">
            <a:normAutofit/>
          </a:bodyPr>
          <a:lstStyle>
            <a:lvl1pPr algn="l">
              <a:defRPr sz="2400" b="0" baseline="0">
                <a:latin typeface="Microsoft JhengHei UI" panose="020B0604030504040204" pitchFamily="34" charset="-120"/>
              </a:defRPr>
            </a:lvl1pPr>
          </a:lstStyle>
          <a:p>
            <a:pPr rtl="0"/>
            <a:r>
              <a:rPr lang="zh-TW" altLang="en-US" noProof="0"/>
              <a:t>按一下以編輯母片標題樣式</a:t>
            </a:r>
          </a:p>
        </p:txBody>
      </p:sp>
      <p:sp>
        <p:nvSpPr>
          <p:cNvPr id="3" name="圖片版面配置區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baseline="0">
                <a:latin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p:nvPr>
        </p:nvSpPr>
        <p:spPr>
          <a:xfrm>
            <a:off x="1154956" y="5367325"/>
            <a:ext cx="8825656" cy="493712"/>
          </a:xfrm>
        </p:spPr>
        <p:txBody>
          <a:bodyPr rtlCol="0">
            <a:normAutofit/>
          </a:bodyPr>
          <a:lstStyle>
            <a:lvl1pPr marL="0" indent="0">
              <a:buNone/>
              <a:defRPr sz="12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lvl1pPr>
              <a:defRPr baseline="0">
                <a:latin typeface="Microsoft JhengHei UI" panose="020B0604030504040204" pitchFamily="34" charset="-120"/>
              </a:defRPr>
            </a:lvl1pPr>
          </a:lstStyle>
          <a:p>
            <a:fld id="{A5E1E83A-6C7C-42B9-949B-A61DDED2DCD6}" type="datetime1">
              <a:rPr lang="zh-TW" altLang="en-US" smtClean="0"/>
              <a:t>2025/10/10</a:t>
            </a:fld>
            <a:endParaRPr lang="zh-TW" altLang="en-US"/>
          </a:p>
        </p:txBody>
      </p:sp>
      <p:sp>
        <p:nvSpPr>
          <p:cNvPr id="6" name="頁尾版面配置區 5"/>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字幕">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8825659" cy="1981200"/>
          </a:xfrm>
        </p:spPr>
        <p:txBody>
          <a:bodyPr rtlCol="0"/>
          <a:lstStyle>
            <a:lvl1pPr>
              <a:defRPr sz="4800" baseline="0">
                <a:latin typeface="Microsoft JhengHei UI" panose="020B0604030504040204" pitchFamily="34" charset="-120"/>
              </a:defRPr>
            </a:lvl1pPr>
          </a:lstStyle>
          <a:p>
            <a:pPr rtl="0"/>
            <a:r>
              <a:rPr lang="zh-TW" altLang="en-US" noProof="0"/>
              <a:t>按一下以編輯母片標題樣式</a:t>
            </a:r>
          </a:p>
        </p:txBody>
      </p:sp>
      <p:sp>
        <p:nvSpPr>
          <p:cNvPr id="8" name="文字預留位置 3"/>
          <p:cNvSpPr>
            <a:spLocks noGrp="1"/>
          </p:cNvSpPr>
          <p:nvPr>
            <p:ph type="body" sz="half" idx="2"/>
          </p:nvPr>
        </p:nvSpPr>
        <p:spPr>
          <a:xfrm>
            <a:off x="1154954" y="3657600"/>
            <a:ext cx="8825659" cy="2362200"/>
          </a:xfrm>
        </p:spPr>
        <p:txBody>
          <a:bodyPr rtlCol="0" anchor="ctr">
            <a:normAutofit/>
          </a:bodyPr>
          <a:lstStyle>
            <a:lvl1pPr marL="0" indent="0">
              <a:buNone/>
              <a:defRPr sz="18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4822449C-78CF-4A65-8927-033BDB558C27}" type="datetime1">
              <a:rPr lang="zh-TW" altLang="en-US" smtClean="0"/>
              <a:t>2025/10/10</a:t>
            </a:fld>
            <a:endParaRPr lang="zh-TW" altLang="en-US"/>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言">
    <p:spTree>
      <p:nvGrpSpPr>
        <p:cNvPr id="1" name=""/>
        <p:cNvGrpSpPr/>
        <p:nvPr/>
      </p:nvGrpSpPr>
      <p:grpSpPr>
        <a:xfrm>
          <a:off x="0" y="0"/>
          <a:ext cx="0" cy="0"/>
          <a:chOff x="0" y="0"/>
          <a:chExt cx="0" cy="0"/>
        </a:xfrm>
      </p:grpSpPr>
      <p:sp>
        <p:nvSpPr>
          <p:cNvPr id="2" name="標題 1"/>
          <p:cNvSpPr>
            <a:spLocks noGrp="1"/>
          </p:cNvSpPr>
          <p:nvPr>
            <p:ph type="title"/>
          </p:nvPr>
        </p:nvSpPr>
        <p:spPr>
          <a:xfrm>
            <a:off x="1574801" y="1447800"/>
            <a:ext cx="7999315" cy="2323374"/>
          </a:xfrm>
        </p:spPr>
        <p:txBody>
          <a:bodyPr rtlCol="0"/>
          <a:lstStyle>
            <a:lvl1pPr>
              <a:defRPr sz="4800" baseline="0">
                <a:latin typeface="Microsoft JhengHei UI" panose="020B0604030504040204" pitchFamily="34" charset="-120"/>
                <a:ea typeface="Microsoft JhengHei UI" panose="020B0604030504040204" pitchFamily="34" charset="-120"/>
              </a:defRPr>
            </a:lvl1pPr>
          </a:lstStyle>
          <a:p>
            <a:pPr rtl="0"/>
            <a:r>
              <a:rPr lang="zh-TW" altLang="en-US" noProof="1"/>
              <a:t>按一下以編輯母片標題樣式</a:t>
            </a:r>
          </a:p>
        </p:txBody>
      </p:sp>
      <p:sp>
        <p:nvSpPr>
          <p:cNvPr id="14" name="文字版面配置區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baseline="0" dirty="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1"/>
              <a:t>按一下以編輯母片文字樣式</a:t>
            </a:r>
          </a:p>
        </p:txBody>
      </p:sp>
      <p:sp>
        <p:nvSpPr>
          <p:cNvPr id="10" name="文字版面配置區 3"/>
          <p:cNvSpPr>
            <a:spLocks noGrp="1"/>
          </p:cNvSpPr>
          <p:nvPr>
            <p:ph type="body" sz="half" idx="2"/>
          </p:nvPr>
        </p:nvSpPr>
        <p:spPr>
          <a:xfrm>
            <a:off x="1154954" y="4350657"/>
            <a:ext cx="8825659" cy="1676400"/>
          </a:xfrm>
        </p:spPr>
        <p:txBody>
          <a:bodyPr rtlCol="0" anchor="ctr">
            <a:normAutofit/>
          </a:bodyPr>
          <a:lstStyle>
            <a:lvl1pPr marL="0" indent="0">
              <a:buNone/>
              <a:defRPr sz="1800" baseline="0">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1"/>
              <a:t>按一下以編輯母片文字樣式</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ea typeface="Microsoft JhengHei UI" panose="020B0604030504040204" pitchFamily="34" charset="-120"/>
              </a:defRPr>
            </a:lvl1pPr>
          </a:lstStyle>
          <a:p>
            <a:fld id="{2D006A1A-4F00-4731-A03C-26B335EBB668}" type="datetime1">
              <a:rPr lang="zh-TW" altLang="en-US" noProof="1" smtClean="0"/>
              <a:t>2025/10/10</a:t>
            </a:fld>
            <a:endParaRPr lang="zh-TW" altLang="en-US" noProof="1"/>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ea typeface="Microsoft JhengHei UI" panose="020B0604030504040204" pitchFamily="34" charset="-120"/>
              </a:defRPr>
            </a:lvl1pPr>
          </a:lstStyle>
          <a:p>
            <a:endParaRPr lang="zh-TW" altLang="en-US" noProof="1"/>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noProof="1" smtClean="0"/>
              <a:pPr/>
              <a:t>‹#›</a:t>
            </a:fld>
            <a:endParaRPr lang="zh-TW" altLang="en-US" noProof="1"/>
          </a:p>
        </p:txBody>
      </p:sp>
      <p:sp>
        <p:nvSpPr>
          <p:cNvPr id="9" name="文字方塊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baseline="0" noProof="1">
                <a:latin typeface="Microsoft JhengHei UI" panose="020B0604030504040204" pitchFamily="34" charset="-120"/>
                <a:ea typeface="Microsoft JhengHei UI" panose="020B0604030504040204" pitchFamily="34" charset="-120"/>
              </a:rPr>
              <a:t>“</a:t>
            </a:r>
          </a:p>
        </p:txBody>
      </p:sp>
      <p:sp>
        <p:nvSpPr>
          <p:cNvPr id="13" name="文字方塊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baseline="0" noProof="1">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54954" y="3124201"/>
            <a:ext cx="8825660" cy="1653180"/>
          </a:xfrm>
        </p:spPr>
        <p:txBody>
          <a:bodyPr rtlCol="0" anchor="b"/>
          <a:lstStyle>
            <a:lvl1pPr algn="l">
              <a:defRPr sz="4000" b="0" cap="none" baseline="0">
                <a:latin typeface="Microsoft JhengHei UI" panose="020B0604030504040204" pitchFamily="34" charset="-120"/>
              </a:defRPr>
            </a:lvl1pPr>
          </a:lstStyle>
          <a:p>
            <a:pPr rtl="0"/>
            <a:r>
              <a:rPr lang="zh-TW" altLang="en-US" noProof="0"/>
              <a:t>按一下以編輯母片標題樣式</a:t>
            </a:r>
          </a:p>
        </p:txBody>
      </p:sp>
      <p:sp>
        <p:nvSpPr>
          <p:cNvPr id="3" name="文字預留位置 2"/>
          <p:cNvSpPr>
            <a:spLocks noGrp="1"/>
          </p:cNvSpPr>
          <p:nvPr>
            <p:ph type="body" idx="1"/>
          </p:nvPr>
        </p:nvSpPr>
        <p:spPr>
          <a:xfrm>
            <a:off x="1154954" y="4777381"/>
            <a:ext cx="8825659" cy="860400"/>
          </a:xfrm>
        </p:spPr>
        <p:txBody>
          <a:bodyPr rtlCol="0" anchor="t"/>
          <a:lstStyle>
            <a:lvl1pPr marL="0" indent="0" algn="l">
              <a:buNone/>
              <a:defRPr sz="2000" cap="none" baseline="0">
                <a:solidFill>
                  <a:schemeClr val="accent1"/>
                </a:solidFill>
                <a:latin typeface="Microsoft JhengHei UI"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按一下以編輯母片文字樣式</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5E594CDA-E046-4DB8-918D-1B5682698C38}" type="datetime1">
              <a:rPr lang="zh-TW" altLang="en-US" smtClean="0"/>
              <a:t>2025/10/10</a:t>
            </a:fld>
            <a:endParaRPr lang="zh-TW" altLang="en-US"/>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baseline="0">
                <a:latin typeface="Microsoft JhengHei UI" panose="020B0604030504040204" pitchFamily="34" charset="-120"/>
              </a:defRPr>
            </a:lvl1pPr>
          </a:lstStyle>
          <a:p>
            <a:pPr rtl="0"/>
            <a:r>
              <a:rPr lang="zh-TW" altLang="en-US" noProof="1"/>
              <a:t>按一下以編輯母片標題樣式</a:t>
            </a:r>
          </a:p>
        </p:txBody>
      </p:sp>
      <p:sp>
        <p:nvSpPr>
          <p:cNvPr id="3" name="文字版面配置區 2"/>
          <p:cNvSpPr>
            <a:spLocks noGrp="1"/>
          </p:cNvSpPr>
          <p:nvPr>
            <p:ph type="body" idx="1"/>
          </p:nvPr>
        </p:nvSpPr>
        <p:spPr>
          <a:xfrm>
            <a:off x="632947" y="1981200"/>
            <a:ext cx="2946866"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1"/>
              <a:t>按一下以編輯母片文字樣式</a:t>
            </a:r>
          </a:p>
        </p:txBody>
      </p:sp>
      <p:sp>
        <p:nvSpPr>
          <p:cNvPr id="16" name="文字版面配置區 3"/>
          <p:cNvSpPr>
            <a:spLocks noGrp="1"/>
          </p:cNvSpPr>
          <p:nvPr>
            <p:ph type="body" sz="half" idx="15"/>
          </p:nvPr>
        </p:nvSpPr>
        <p:spPr>
          <a:xfrm>
            <a:off x="652463" y="2667000"/>
            <a:ext cx="2927350" cy="3589338"/>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1"/>
              <a:t>按一下以編輯母片文字樣式</a:t>
            </a:r>
          </a:p>
        </p:txBody>
      </p:sp>
      <p:sp>
        <p:nvSpPr>
          <p:cNvPr id="5" name="文字預留位置 4"/>
          <p:cNvSpPr>
            <a:spLocks noGrp="1"/>
          </p:cNvSpPr>
          <p:nvPr>
            <p:ph type="body" sz="quarter" idx="3"/>
          </p:nvPr>
        </p:nvSpPr>
        <p:spPr>
          <a:xfrm>
            <a:off x="3883659" y="1981200"/>
            <a:ext cx="2936241"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1"/>
              <a:t>按一下以編輯母片文字樣式</a:t>
            </a:r>
          </a:p>
        </p:txBody>
      </p:sp>
      <p:sp>
        <p:nvSpPr>
          <p:cNvPr id="19" name="文字版面配置區 3"/>
          <p:cNvSpPr>
            <a:spLocks noGrp="1"/>
          </p:cNvSpPr>
          <p:nvPr>
            <p:ph type="body" sz="half" idx="16"/>
          </p:nvPr>
        </p:nvSpPr>
        <p:spPr>
          <a:xfrm>
            <a:off x="3873106" y="2667000"/>
            <a:ext cx="2946794" cy="3589338"/>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1"/>
              <a:t>按一下以編輯母片文字樣式</a:t>
            </a:r>
          </a:p>
        </p:txBody>
      </p:sp>
      <p:sp>
        <p:nvSpPr>
          <p:cNvPr id="14" name="文字預留位置 4"/>
          <p:cNvSpPr>
            <a:spLocks noGrp="1"/>
          </p:cNvSpPr>
          <p:nvPr>
            <p:ph type="body" sz="quarter" idx="13"/>
          </p:nvPr>
        </p:nvSpPr>
        <p:spPr>
          <a:xfrm>
            <a:off x="7124700" y="1981200"/>
            <a:ext cx="2932113"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1"/>
              <a:t>按一下以編輯母片文字樣式</a:t>
            </a:r>
          </a:p>
        </p:txBody>
      </p:sp>
      <p:sp>
        <p:nvSpPr>
          <p:cNvPr id="20" name="文字版面配置區 3"/>
          <p:cNvSpPr>
            <a:spLocks noGrp="1"/>
          </p:cNvSpPr>
          <p:nvPr>
            <p:ph type="body" sz="half" idx="17"/>
          </p:nvPr>
        </p:nvSpPr>
        <p:spPr>
          <a:xfrm>
            <a:off x="7124700" y="2667000"/>
            <a:ext cx="2932113" cy="3589338"/>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1"/>
              <a:t>按一下以編輯母片文字樣式</a:t>
            </a:r>
          </a:p>
        </p:txBody>
      </p:sp>
      <p:cxnSp>
        <p:nvCxnSpPr>
          <p:cNvPr id="17" name="直線接點​​(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569E9651-A92E-4379-89DF-436A3406A0C4}" type="datetime1">
              <a:rPr lang="zh-TW" altLang="en-US" noProof="1" smtClean="0"/>
              <a:t>2025/10/10</a:t>
            </a:fld>
            <a:endParaRPr lang="zh-TW" altLang="en-US" noProof="1"/>
          </a:p>
        </p:txBody>
      </p:sp>
      <p:sp>
        <p:nvSpPr>
          <p:cNvPr id="4"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noProof="1"/>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noProof="1" smtClean="0"/>
              <a:pPr/>
              <a:t>‹#›</a:t>
            </a:fld>
            <a:endParaRPr lang="zh-TW"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baseline="0">
                <a:latin typeface="Microsoft JhengHei UI" panose="020B0604030504040204" pitchFamily="34" charset="-120"/>
              </a:defRPr>
            </a:lvl1pPr>
          </a:lstStyle>
          <a:p>
            <a:pPr rtl="0"/>
            <a:r>
              <a:rPr lang="zh-TW" altLang="en-US" noProof="0"/>
              <a:t>按一下以編輯母片標題樣式</a:t>
            </a:r>
          </a:p>
        </p:txBody>
      </p:sp>
      <p:sp>
        <p:nvSpPr>
          <p:cNvPr id="3" name="文字版面配置區 2"/>
          <p:cNvSpPr>
            <a:spLocks noGrp="1"/>
          </p:cNvSpPr>
          <p:nvPr>
            <p:ph type="body" idx="1"/>
          </p:nvPr>
        </p:nvSpPr>
        <p:spPr>
          <a:xfrm>
            <a:off x="652463" y="4250949"/>
            <a:ext cx="2940050"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9" name="圖片版面配置區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baseline="0">
                <a:latin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2" name="文字版面配置區 3"/>
          <p:cNvSpPr>
            <a:spLocks noGrp="1"/>
          </p:cNvSpPr>
          <p:nvPr>
            <p:ph type="body" sz="half" idx="18"/>
          </p:nvPr>
        </p:nvSpPr>
        <p:spPr>
          <a:xfrm>
            <a:off x="652463" y="4827211"/>
            <a:ext cx="2940050" cy="659189"/>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5" name="文字預留位置 4"/>
          <p:cNvSpPr>
            <a:spLocks noGrp="1"/>
          </p:cNvSpPr>
          <p:nvPr>
            <p:ph type="body" sz="quarter" idx="3"/>
          </p:nvPr>
        </p:nvSpPr>
        <p:spPr>
          <a:xfrm>
            <a:off x="3889375" y="4250949"/>
            <a:ext cx="2930525"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30" name="圖片版面配置區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baseline="0">
                <a:latin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3" name="文字版面配置區 3"/>
          <p:cNvSpPr>
            <a:spLocks noGrp="1"/>
          </p:cNvSpPr>
          <p:nvPr>
            <p:ph type="body" sz="half" idx="19"/>
          </p:nvPr>
        </p:nvSpPr>
        <p:spPr>
          <a:xfrm>
            <a:off x="3888022" y="4827210"/>
            <a:ext cx="2934406" cy="659189"/>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14" name="文字預留位置 4"/>
          <p:cNvSpPr>
            <a:spLocks noGrp="1"/>
          </p:cNvSpPr>
          <p:nvPr>
            <p:ph type="body" sz="quarter" idx="13"/>
          </p:nvPr>
        </p:nvSpPr>
        <p:spPr>
          <a:xfrm>
            <a:off x="7124700" y="4250949"/>
            <a:ext cx="2932113"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31" name="圖片版面配置區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baseline="0">
                <a:latin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4" name="文字版面配置區 3"/>
          <p:cNvSpPr>
            <a:spLocks noGrp="1"/>
          </p:cNvSpPr>
          <p:nvPr>
            <p:ph type="body" sz="half" idx="20"/>
          </p:nvPr>
        </p:nvSpPr>
        <p:spPr>
          <a:xfrm>
            <a:off x="7124575" y="4827208"/>
            <a:ext cx="2935997" cy="659189"/>
          </a:xfrm>
        </p:spPr>
        <p:txBody>
          <a:bodyPr rtlCol="0" anchor="t">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cxnSp>
        <p:nvCxnSpPr>
          <p:cNvPr id="17" name="直線接點​​(S)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S)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D3AE06DA-91C7-4B33-93DA-25D3FB0F856B}" type="datetime1">
              <a:rPr lang="zh-TW" altLang="en-US" smtClean="0"/>
              <a:t>2025/10/10</a:t>
            </a:fld>
            <a:endParaRPr lang="zh-TW" altLang="en-US"/>
          </a:p>
        </p:txBody>
      </p:sp>
      <p:sp>
        <p:nvSpPr>
          <p:cNvPr id="4"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baseline="0">
                <a:latin typeface="Microsoft JhengHei UI" panose="020B0604030504040204" pitchFamily="34" charset="-120"/>
              </a:defRPr>
            </a:lvl1pPr>
          </a:lstStyle>
          <a:p>
            <a:pPr rtl="0"/>
            <a:r>
              <a:rPr lang="zh-TW" altLang="en-US" noProof="1"/>
              <a:t>按一下以編輯母片標題樣式</a:t>
            </a:r>
          </a:p>
        </p:txBody>
      </p:sp>
      <p:sp>
        <p:nvSpPr>
          <p:cNvPr id="3" name="直排文字預留位置 2"/>
          <p:cNvSpPr>
            <a:spLocks noGrp="1"/>
          </p:cNvSpPr>
          <p:nvPr>
            <p:ph type="body" orient="vert" idx="1"/>
          </p:nvPr>
        </p:nvSpPr>
        <p:spPr/>
        <p:txBody>
          <a:bodyPr vert="eaVert" rtlCol="0" anchor="t" anchorCtr="0"/>
          <a:lstStyle>
            <a:lvl1pPr>
              <a:defRPr baseline="0">
                <a:latin typeface="Microsoft JhengHei UI" panose="020B0604030504040204" pitchFamily="34" charset="-120"/>
              </a:defRPr>
            </a:lvl1pPr>
            <a:lvl2pPr>
              <a:defRPr baseline="0">
                <a:latin typeface="Microsoft JhengHei UI" panose="020B0604030504040204" pitchFamily="34" charset="-120"/>
              </a:defRPr>
            </a:lvl2pPr>
            <a:lvl3pPr>
              <a:defRPr baseline="0">
                <a:latin typeface="Microsoft JhengHei UI" panose="020B0604030504040204" pitchFamily="34" charset="-120"/>
              </a:defRPr>
            </a:lvl3pPr>
            <a:lvl4pPr>
              <a:defRPr baseline="0">
                <a:latin typeface="Microsoft JhengHei UI" panose="020B0604030504040204" pitchFamily="34" charset="-120"/>
              </a:defRPr>
            </a:lvl4pPr>
            <a:lvl5pPr>
              <a:defRPr baseline="0">
                <a:latin typeface="Microsoft JhengHei UI" panose="020B0604030504040204" pitchFamily="34" charset="-120"/>
              </a:defRPr>
            </a:lvl5pPr>
          </a:lstStyle>
          <a:p>
            <a:pPr lvl="0" rtl="0"/>
            <a:r>
              <a:rPr lang="zh-TW" altLang="en-US" noProof="1"/>
              <a:t>按一下以編輯母片文字樣式</a:t>
            </a:r>
          </a:p>
          <a:p>
            <a:pPr lvl="1" rtl="0"/>
            <a:r>
              <a:rPr lang="zh-TW" altLang="en-US" noProof="1"/>
              <a:t>第二層</a:t>
            </a:r>
          </a:p>
          <a:p>
            <a:pPr lvl="2" rtl="0"/>
            <a:r>
              <a:rPr lang="zh-TW" altLang="en-US" noProof="1"/>
              <a:t>第三層</a:t>
            </a:r>
          </a:p>
          <a:p>
            <a:pPr lvl="3" rtl="0"/>
            <a:r>
              <a:rPr lang="zh-TW" altLang="en-US" noProof="1"/>
              <a:t>第四層</a:t>
            </a:r>
          </a:p>
          <a:p>
            <a:pPr lvl="4" rtl="0"/>
            <a:r>
              <a:rPr lang="zh-TW" altLang="en-US" noProof="1"/>
              <a:t>第五層</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357613B3-AAC2-4892-B82F-3A3A2E981DC1}" type="datetime1">
              <a:rPr lang="zh-TW" altLang="en-US" noProof="1" smtClean="0"/>
              <a:t>2025/10/10</a:t>
            </a:fld>
            <a:endParaRPr lang="zh-TW" altLang="en-US" noProof="1"/>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noProof="1"/>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noProof="1" smtClean="0"/>
              <a:pPr/>
              <a:t>‹#›</a:t>
            </a:fld>
            <a:endParaRPr lang="zh-TW"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304212" y="430213"/>
            <a:ext cx="1752601" cy="5826125"/>
          </a:xfrm>
        </p:spPr>
        <p:txBody>
          <a:bodyPr vert="eaVert" rtlCol="0" anchor="b" anchorCtr="0"/>
          <a:lstStyle>
            <a:lvl1pPr>
              <a:defRPr baseline="0">
                <a:latin typeface="Microsoft JhengHei UI" panose="020B0604030504040204" pitchFamily="34" charset="-120"/>
              </a:defRPr>
            </a:lvl1pPr>
          </a:lstStyle>
          <a:p>
            <a:pPr rtl="0"/>
            <a:r>
              <a:rPr lang="zh-TW" altLang="en-US" noProof="1"/>
              <a:t>按一下以編輯母片標題樣式</a:t>
            </a:r>
          </a:p>
        </p:txBody>
      </p:sp>
      <p:sp>
        <p:nvSpPr>
          <p:cNvPr id="3" name="直排文字預留位置 2"/>
          <p:cNvSpPr>
            <a:spLocks noGrp="1"/>
          </p:cNvSpPr>
          <p:nvPr>
            <p:ph type="body" orient="vert" idx="1"/>
          </p:nvPr>
        </p:nvSpPr>
        <p:spPr>
          <a:xfrm>
            <a:off x="652463" y="887414"/>
            <a:ext cx="7423149" cy="5368924"/>
          </a:xfrm>
        </p:spPr>
        <p:txBody>
          <a:bodyPr vert="eaVert" rtlCol="0"/>
          <a:lstStyle>
            <a:lvl1pPr>
              <a:defRPr baseline="0">
                <a:latin typeface="Microsoft JhengHei UI" panose="020B0604030504040204" pitchFamily="34" charset="-120"/>
              </a:defRPr>
            </a:lvl1pPr>
            <a:lvl2pPr>
              <a:defRPr baseline="0">
                <a:latin typeface="Microsoft JhengHei UI" panose="020B0604030504040204" pitchFamily="34" charset="-120"/>
              </a:defRPr>
            </a:lvl2pPr>
            <a:lvl3pPr>
              <a:defRPr baseline="0">
                <a:latin typeface="Microsoft JhengHei UI" panose="020B0604030504040204" pitchFamily="34" charset="-120"/>
              </a:defRPr>
            </a:lvl3pPr>
            <a:lvl4pPr>
              <a:defRPr baseline="0">
                <a:latin typeface="Microsoft JhengHei UI" panose="020B0604030504040204" pitchFamily="34" charset="-120"/>
              </a:defRPr>
            </a:lvl4pPr>
            <a:lvl5pPr>
              <a:defRPr baseline="0">
                <a:latin typeface="Microsoft JhengHei UI" panose="020B0604030504040204" pitchFamily="34" charset="-120"/>
              </a:defRPr>
            </a:lvl5pPr>
          </a:lstStyle>
          <a:p>
            <a:pPr lvl="0" rtl="0"/>
            <a:r>
              <a:rPr lang="zh-TW" altLang="en-US" noProof="1"/>
              <a:t>按一下以編輯母片文字樣式</a:t>
            </a:r>
          </a:p>
          <a:p>
            <a:pPr lvl="1" rtl="0"/>
            <a:r>
              <a:rPr lang="zh-TW" altLang="en-US" noProof="1"/>
              <a:t>第二層</a:t>
            </a:r>
          </a:p>
          <a:p>
            <a:pPr lvl="2" rtl="0"/>
            <a:r>
              <a:rPr lang="zh-TW" altLang="en-US" noProof="1"/>
              <a:t>第三層</a:t>
            </a:r>
          </a:p>
          <a:p>
            <a:pPr lvl="3" rtl="0"/>
            <a:r>
              <a:rPr lang="zh-TW" altLang="en-US" noProof="1"/>
              <a:t>第四層</a:t>
            </a:r>
          </a:p>
          <a:p>
            <a:pPr lvl="4" rtl="0"/>
            <a:r>
              <a:rPr lang="zh-TW" altLang="en-US" noProof="1"/>
              <a:t>第五層</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C4264144-0F9B-4B51-B62C-A8FA2C257056}" type="datetime1">
              <a:rPr lang="zh-TW" altLang="en-US" noProof="1" smtClean="0"/>
              <a:t>2025/10/10</a:t>
            </a:fld>
            <a:endParaRPr lang="zh-TW" altLang="en-US" noProof="1"/>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noProof="1"/>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noProof="1" smtClean="0"/>
              <a:pPr/>
              <a:t>‹#›</a:t>
            </a:fld>
            <a:endParaRPr lang="zh-TW"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06400" y="457200"/>
            <a:ext cx="11582400" cy="838200"/>
          </a:xfrm>
        </p:spPr>
        <p:txBody>
          <a:bodyPr/>
          <a:lstStyle/>
          <a:p>
            <a:r>
              <a:rPr lang="zh-TW" altLang="en-US"/>
              <a:t>按一下以編輯母片標題樣式</a:t>
            </a:r>
          </a:p>
        </p:txBody>
      </p:sp>
      <p:sp>
        <p:nvSpPr>
          <p:cNvPr id="3" name="表格版面配置區 2"/>
          <p:cNvSpPr>
            <a:spLocks noGrp="1"/>
          </p:cNvSpPr>
          <p:nvPr>
            <p:ph type="tbl" idx="1"/>
          </p:nvPr>
        </p:nvSpPr>
        <p:spPr>
          <a:xfrm>
            <a:off x="406400" y="1554163"/>
            <a:ext cx="11582400" cy="4525962"/>
          </a:xfrm>
        </p:spPr>
        <p:txBody>
          <a:bodyPr/>
          <a:lstStyle/>
          <a:p>
            <a:pPr lvl="0"/>
            <a:endParaRPr lang="zh-TW" altLang="en-US" noProof="0"/>
          </a:p>
        </p:txBody>
      </p:sp>
      <p:sp>
        <p:nvSpPr>
          <p:cNvPr id="4" name="Shape 24">
            <a:extLst>
              <a:ext uri="{FF2B5EF4-FFF2-40B4-BE49-F238E27FC236}">
                <a16:creationId xmlns:a16="http://schemas.microsoft.com/office/drawing/2014/main" id="{17209547-E5E9-4E9F-21EF-7899FA458361}"/>
              </a:ext>
            </a:extLst>
          </p:cNvPr>
          <p:cNvSpPr>
            <a:spLocks noGrp="1"/>
          </p:cNvSpPr>
          <p:nvPr>
            <p:ph type="dt" sz="half" idx="10"/>
          </p:nvPr>
        </p:nvSpPr>
        <p:spPr/>
        <p:txBody>
          <a:bodyPr/>
          <a:lstStyle>
            <a:lvl1pPr>
              <a:defRPr/>
            </a:lvl1pPr>
          </a:lstStyle>
          <a:p>
            <a:pPr>
              <a:defRPr/>
            </a:pPr>
            <a:endParaRPr lang="zh-TW"/>
          </a:p>
        </p:txBody>
      </p:sp>
      <p:sp>
        <p:nvSpPr>
          <p:cNvPr id="5" name="Shape 18">
            <a:extLst>
              <a:ext uri="{FF2B5EF4-FFF2-40B4-BE49-F238E27FC236}">
                <a16:creationId xmlns:a16="http://schemas.microsoft.com/office/drawing/2014/main" id="{32C97B2C-2EFE-92E0-AAF5-D2DBF131D47F}"/>
              </a:ext>
            </a:extLst>
          </p:cNvPr>
          <p:cNvSpPr>
            <a:spLocks noGrp="1"/>
          </p:cNvSpPr>
          <p:nvPr>
            <p:ph type="ftr" sz="quarter" idx="11"/>
          </p:nvPr>
        </p:nvSpPr>
        <p:spPr/>
        <p:txBody>
          <a:bodyPr/>
          <a:lstStyle>
            <a:lvl1pPr>
              <a:defRPr/>
            </a:lvl1pPr>
          </a:lstStyle>
          <a:p>
            <a:pPr>
              <a:defRPr/>
            </a:pPr>
            <a:endParaRPr lang="zh-TW"/>
          </a:p>
        </p:txBody>
      </p:sp>
      <p:sp>
        <p:nvSpPr>
          <p:cNvPr id="6" name="Shape 15">
            <a:extLst>
              <a:ext uri="{FF2B5EF4-FFF2-40B4-BE49-F238E27FC236}">
                <a16:creationId xmlns:a16="http://schemas.microsoft.com/office/drawing/2014/main" id="{F6A02B5E-E212-709A-3913-D9137BEFDA6F}"/>
              </a:ext>
            </a:extLst>
          </p:cNvPr>
          <p:cNvSpPr>
            <a:spLocks noGrp="1"/>
          </p:cNvSpPr>
          <p:nvPr>
            <p:ph type="sldNum" sz="quarter" idx="12"/>
          </p:nvPr>
        </p:nvSpPr>
        <p:spPr/>
        <p:txBody>
          <a:bodyPr/>
          <a:lstStyle>
            <a:lvl1pPr>
              <a:defRPr/>
            </a:lvl1pPr>
          </a:lstStyle>
          <a:p>
            <a:pPr>
              <a:defRPr/>
            </a:pPr>
            <a:fld id="{4FEFBABC-F953-4521-81B7-EC36CD4B3751}" type="slidenum">
              <a:rPr lang="zh-TW" altLang="zh-TW"/>
              <a:pPr>
                <a:defRPr/>
              </a:pPr>
              <a:t>‹#›</a:t>
            </a:fld>
            <a:endParaRPr lang="zh-TW" altLang="zh-TW"/>
          </a:p>
        </p:txBody>
      </p:sp>
    </p:spTree>
    <p:extLst>
      <p:ext uri="{BB962C8B-B14F-4D97-AF65-F5344CB8AC3E}">
        <p14:creationId xmlns:p14="http://schemas.microsoft.com/office/powerpoint/2010/main" val="1319453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06400" y="457200"/>
            <a:ext cx="11582400" cy="8382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06400" y="1554163"/>
            <a:ext cx="5689600" cy="45259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99200" y="1554163"/>
            <a:ext cx="5689600" cy="45259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Shape 24">
            <a:extLst>
              <a:ext uri="{FF2B5EF4-FFF2-40B4-BE49-F238E27FC236}">
                <a16:creationId xmlns:a16="http://schemas.microsoft.com/office/drawing/2014/main" id="{64E3A72B-52FF-3FA5-B2BA-91783BE54E71}"/>
              </a:ext>
            </a:extLst>
          </p:cNvPr>
          <p:cNvSpPr>
            <a:spLocks noGrp="1"/>
          </p:cNvSpPr>
          <p:nvPr>
            <p:ph type="dt" sz="half" idx="10"/>
          </p:nvPr>
        </p:nvSpPr>
        <p:spPr/>
        <p:txBody>
          <a:bodyPr/>
          <a:lstStyle>
            <a:lvl1pPr>
              <a:defRPr/>
            </a:lvl1pPr>
          </a:lstStyle>
          <a:p>
            <a:pPr>
              <a:defRPr/>
            </a:pPr>
            <a:endParaRPr lang="zh-TW"/>
          </a:p>
        </p:txBody>
      </p:sp>
      <p:sp>
        <p:nvSpPr>
          <p:cNvPr id="6" name="Shape 18">
            <a:extLst>
              <a:ext uri="{FF2B5EF4-FFF2-40B4-BE49-F238E27FC236}">
                <a16:creationId xmlns:a16="http://schemas.microsoft.com/office/drawing/2014/main" id="{0E0FDDA5-F37D-6676-FEBC-A9259ED174BF}"/>
              </a:ext>
            </a:extLst>
          </p:cNvPr>
          <p:cNvSpPr>
            <a:spLocks noGrp="1"/>
          </p:cNvSpPr>
          <p:nvPr>
            <p:ph type="ftr" sz="quarter" idx="11"/>
          </p:nvPr>
        </p:nvSpPr>
        <p:spPr/>
        <p:txBody>
          <a:bodyPr/>
          <a:lstStyle>
            <a:lvl1pPr>
              <a:defRPr/>
            </a:lvl1pPr>
          </a:lstStyle>
          <a:p>
            <a:pPr>
              <a:defRPr/>
            </a:pPr>
            <a:endParaRPr lang="zh-TW"/>
          </a:p>
        </p:txBody>
      </p:sp>
      <p:sp>
        <p:nvSpPr>
          <p:cNvPr id="7" name="Shape 15">
            <a:extLst>
              <a:ext uri="{FF2B5EF4-FFF2-40B4-BE49-F238E27FC236}">
                <a16:creationId xmlns:a16="http://schemas.microsoft.com/office/drawing/2014/main" id="{32DEC066-C131-17A4-EBC9-DE3701DA7987}"/>
              </a:ext>
            </a:extLst>
          </p:cNvPr>
          <p:cNvSpPr>
            <a:spLocks noGrp="1"/>
          </p:cNvSpPr>
          <p:nvPr>
            <p:ph type="sldNum" sz="quarter" idx="12"/>
          </p:nvPr>
        </p:nvSpPr>
        <p:spPr/>
        <p:txBody>
          <a:bodyPr/>
          <a:lstStyle>
            <a:lvl1pPr>
              <a:defRPr/>
            </a:lvl1pPr>
          </a:lstStyle>
          <a:p>
            <a:pPr>
              <a:defRPr/>
            </a:pPr>
            <a:fld id="{32B58843-917D-446B-8487-A09DFBCE353E}" type="slidenum">
              <a:rPr lang="zh-TW" altLang="zh-TW"/>
              <a:pPr>
                <a:defRPr/>
              </a:pPr>
              <a:t>‹#›</a:t>
            </a:fld>
            <a:endParaRPr lang="zh-TW" altLang="zh-TW"/>
          </a:p>
        </p:txBody>
      </p:sp>
    </p:spTree>
    <p:extLst>
      <p:ext uri="{BB962C8B-B14F-4D97-AF65-F5344CB8AC3E}">
        <p14:creationId xmlns:p14="http://schemas.microsoft.com/office/powerpoint/2010/main" val="562817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baseline="0">
                <a:latin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p:txBody>
          <a:bodyPr rtlCol="0"/>
          <a:lstStyle>
            <a:lvl1pPr>
              <a:defRPr baseline="0">
                <a:latin typeface="Microsoft JhengHei UI" panose="020B0604030504040204" pitchFamily="34" charset="-120"/>
              </a:defRPr>
            </a:lvl1pPr>
            <a:lvl2pPr>
              <a:defRPr baseline="0">
                <a:latin typeface="Microsoft JhengHei UI" panose="020B0604030504040204" pitchFamily="34" charset="-120"/>
              </a:defRPr>
            </a:lvl2pPr>
            <a:lvl3pPr>
              <a:defRPr baseline="0">
                <a:latin typeface="Microsoft JhengHei UI" panose="020B0604030504040204" pitchFamily="34" charset="-120"/>
              </a:defRPr>
            </a:lvl3pPr>
            <a:lvl4pPr>
              <a:defRPr baseline="0">
                <a:latin typeface="Microsoft JhengHei UI" panose="020B0604030504040204" pitchFamily="34" charset="-120"/>
              </a:defRPr>
            </a:lvl4pPr>
            <a:lvl5pPr>
              <a:defRPr baseline="0">
                <a:latin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87443689-45D5-47CD-8763-7A96E1D51F4C}" type="datetime1">
              <a:rPr lang="zh-TW" altLang="en-US" smtClean="0"/>
              <a:t>2025/10/10</a:t>
            </a:fld>
            <a:endParaRPr lang="zh-TW" altLang="en-US"/>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54956" y="2861733"/>
            <a:ext cx="8825657" cy="1915647"/>
          </a:xfrm>
        </p:spPr>
        <p:txBody>
          <a:bodyPr rtlCol="0" anchor="b"/>
          <a:lstStyle>
            <a:lvl1pPr algn="l">
              <a:defRPr sz="4000" b="0" cap="none" baseline="0">
                <a:latin typeface="Microsoft JhengHei UI" panose="020B0604030504040204" pitchFamily="34" charset="-120"/>
              </a:defRPr>
            </a:lvl1pPr>
          </a:lstStyle>
          <a:p>
            <a:pPr rtl="0"/>
            <a:r>
              <a:rPr lang="zh-TW" altLang="en-US" noProof="1"/>
              <a:t>按一下以編輯母片標題樣式</a:t>
            </a:r>
          </a:p>
        </p:txBody>
      </p:sp>
      <p:sp>
        <p:nvSpPr>
          <p:cNvPr id="3" name="文字預留位置 2"/>
          <p:cNvSpPr>
            <a:spLocks noGrp="1"/>
          </p:cNvSpPr>
          <p:nvPr>
            <p:ph type="body" idx="1"/>
          </p:nvPr>
        </p:nvSpPr>
        <p:spPr>
          <a:xfrm>
            <a:off x="1154955" y="4777381"/>
            <a:ext cx="8825658" cy="860400"/>
          </a:xfrm>
        </p:spPr>
        <p:txBody>
          <a:bodyPr rtlCol="0" anchor="t"/>
          <a:lstStyle>
            <a:lvl1pPr marL="0" indent="0" algn="l">
              <a:buNone/>
              <a:defRPr sz="2000" cap="all" baseline="0">
                <a:solidFill>
                  <a:schemeClr val="accent1"/>
                </a:solidFill>
                <a:latin typeface="Microsoft JhengHei UI"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1"/>
              <a:t>按一下以編輯母片文字樣式</a:t>
            </a:r>
          </a:p>
        </p:txBody>
      </p:sp>
      <p:sp>
        <p:nvSpPr>
          <p:cNvPr id="4" name="日期版面配置區 3"/>
          <p:cNvSpPr>
            <a:spLocks noGrp="1"/>
          </p:cNvSpPr>
          <p:nvPr>
            <p:ph type="dt" sz="half" idx="10"/>
          </p:nvPr>
        </p:nvSpPr>
        <p:spPr/>
        <p:txBody>
          <a:bodyPr rtlCol="0"/>
          <a:lstStyle>
            <a:lvl1pPr>
              <a:defRPr baseline="0">
                <a:latin typeface="Microsoft JhengHei UI" panose="020B0604030504040204" pitchFamily="34" charset="-120"/>
              </a:defRPr>
            </a:lvl1pPr>
          </a:lstStyle>
          <a:p>
            <a:fld id="{2DFF853D-1BCF-464A-A1AC-4709DD8CD694}" type="datetime1">
              <a:rPr lang="zh-TW" altLang="en-US" noProof="1" smtClean="0"/>
              <a:t>2025/10/10</a:t>
            </a:fld>
            <a:endParaRPr lang="zh-TW" altLang="en-US" noProof="1"/>
          </a:p>
        </p:txBody>
      </p:sp>
      <p:sp>
        <p:nvSpPr>
          <p:cNvPr id="5" name="頁尾版面配置區 4"/>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noProof="1"/>
          </a:p>
        </p:txBody>
      </p:sp>
      <p:sp>
        <p:nvSpPr>
          <p:cNvPr id="6" name="投影片編號預留位置 5"/>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noProof="1" smtClean="0"/>
              <a:pPr/>
              <a:t>‹#›</a:t>
            </a:fld>
            <a:endParaRPr lang="zh-TW"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baseline="0">
                <a:latin typeface="Microsoft JhengHei UI" panose="020B0604030504040204" pitchFamily="34" charset="-120"/>
              </a:defRPr>
            </a:lvl1pPr>
          </a:lstStyle>
          <a:p>
            <a:pPr rtl="0"/>
            <a:r>
              <a:rPr lang="zh-TW" altLang="en-US" noProof="0"/>
              <a:t>按一下以編輯母片標題樣式</a:t>
            </a:r>
          </a:p>
        </p:txBody>
      </p:sp>
      <p:sp>
        <p:nvSpPr>
          <p:cNvPr id="3" name="內容版面配置區 2"/>
          <p:cNvSpPr>
            <a:spLocks noGrp="1"/>
          </p:cNvSpPr>
          <p:nvPr>
            <p:ph sz="half" idx="1"/>
          </p:nvPr>
        </p:nvSpPr>
        <p:spPr>
          <a:xfrm>
            <a:off x="1103312" y="2060575"/>
            <a:ext cx="4396339" cy="4195763"/>
          </a:xfrm>
        </p:spPr>
        <p:txBody>
          <a:bodyPr rtlCol="0">
            <a:normAutofit/>
          </a:bodyPr>
          <a:lstStyle>
            <a:lvl1pPr>
              <a:defRPr sz="1800" baseline="0">
                <a:latin typeface="Microsoft JhengHei UI" panose="020B0604030504040204" pitchFamily="34" charset="-120"/>
              </a:defRPr>
            </a:lvl1pPr>
            <a:lvl2pPr>
              <a:defRPr sz="1600" baseline="0">
                <a:latin typeface="Microsoft JhengHei UI" panose="020B0604030504040204" pitchFamily="34" charset="-120"/>
              </a:defRPr>
            </a:lvl2pPr>
            <a:lvl3pPr>
              <a:defRPr sz="1400" baseline="0">
                <a:latin typeface="Microsoft JhengHei UI" panose="020B0604030504040204" pitchFamily="34" charset="-120"/>
              </a:defRPr>
            </a:lvl3pPr>
            <a:lvl4pPr>
              <a:defRPr sz="1200" baseline="0">
                <a:latin typeface="Microsoft JhengHei UI" panose="020B0604030504040204" pitchFamily="34" charset="-120"/>
              </a:defRPr>
            </a:lvl4pPr>
            <a:lvl5pPr>
              <a:defRPr sz="1200" baseline="0">
                <a:latin typeface="Microsoft JhengHei UI" panose="020B0604030504040204" pitchFamily="34" charset="-120"/>
              </a:defRPr>
            </a:lvl5pPr>
            <a:lvl6pPr>
              <a:defRPr sz="1200"/>
            </a:lvl6pPr>
            <a:lvl7pPr>
              <a:defRPr sz="1200"/>
            </a:lvl7pPr>
            <a:lvl8pPr>
              <a:defRPr sz="1200"/>
            </a:lvl8pPr>
            <a:lvl9pPr>
              <a:defRPr sz="12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版面配置區 3"/>
          <p:cNvSpPr>
            <a:spLocks noGrp="1"/>
          </p:cNvSpPr>
          <p:nvPr>
            <p:ph sz="half" idx="2"/>
          </p:nvPr>
        </p:nvSpPr>
        <p:spPr>
          <a:xfrm>
            <a:off x="5654493" y="2056092"/>
            <a:ext cx="4396341" cy="4200245"/>
          </a:xfrm>
        </p:spPr>
        <p:txBody>
          <a:bodyPr rtlCol="0">
            <a:normAutofit/>
          </a:bodyPr>
          <a:lstStyle>
            <a:lvl1pPr>
              <a:defRPr sz="1800" baseline="0">
                <a:latin typeface="Microsoft JhengHei UI" panose="020B0604030504040204" pitchFamily="34" charset="-120"/>
              </a:defRPr>
            </a:lvl1pPr>
            <a:lvl2pPr>
              <a:defRPr sz="1600" baseline="0">
                <a:latin typeface="Microsoft JhengHei UI" panose="020B0604030504040204" pitchFamily="34" charset="-120"/>
              </a:defRPr>
            </a:lvl2pPr>
            <a:lvl3pPr>
              <a:defRPr sz="1400" baseline="0">
                <a:latin typeface="Microsoft JhengHei UI" panose="020B0604030504040204" pitchFamily="34" charset="-120"/>
              </a:defRPr>
            </a:lvl3pPr>
            <a:lvl4pPr>
              <a:defRPr sz="1200" baseline="0">
                <a:latin typeface="Microsoft JhengHei UI" panose="020B0604030504040204" pitchFamily="34" charset="-120"/>
              </a:defRPr>
            </a:lvl4pPr>
            <a:lvl5pPr>
              <a:defRPr sz="1200" baseline="0">
                <a:latin typeface="Microsoft JhengHei UI" panose="020B0604030504040204" pitchFamily="34" charset="-120"/>
              </a:defRPr>
            </a:lvl5pPr>
            <a:lvl6pPr>
              <a:defRPr sz="1200"/>
            </a:lvl6pPr>
            <a:lvl7pPr>
              <a:defRPr sz="1200"/>
            </a:lvl7pPr>
            <a:lvl8pPr>
              <a:defRPr sz="1200"/>
            </a:lvl8pPr>
            <a:lvl9pPr>
              <a:defRPr sz="12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版面配置區 4"/>
          <p:cNvSpPr>
            <a:spLocks noGrp="1"/>
          </p:cNvSpPr>
          <p:nvPr>
            <p:ph type="dt" sz="half" idx="10"/>
          </p:nvPr>
        </p:nvSpPr>
        <p:spPr/>
        <p:txBody>
          <a:bodyPr rtlCol="0"/>
          <a:lstStyle>
            <a:lvl1pPr>
              <a:defRPr baseline="0">
                <a:latin typeface="Microsoft JhengHei UI" panose="020B0604030504040204" pitchFamily="34" charset="-120"/>
              </a:defRPr>
            </a:lvl1pPr>
          </a:lstStyle>
          <a:p>
            <a:fld id="{7371184E-416E-4E01-B028-DACE0C3B7D6E}" type="datetime1">
              <a:rPr lang="zh-TW" altLang="en-US" smtClean="0"/>
              <a:t>2025/10/10</a:t>
            </a:fld>
            <a:endParaRPr lang="zh-TW" altLang="en-US"/>
          </a:p>
        </p:txBody>
      </p:sp>
      <p:sp>
        <p:nvSpPr>
          <p:cNvPr id="6" name="頁尾版面配置區 5"/>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baseline="0">
                <a:latin typeface="Microsoft JhengHei UI" panose="020B0604030504040204" pitchFamily="34" charset="-120"/>
              </a:defRPr>
            </a:lvl1pPr>
          </a:lstStyle>
          <a:p>
            <a:pPr rtl="0"/>
            <a:r>
              <a:rPr lang="zh-TW" altLang="en-US" noProof="0"/>
              <a:t>按一下以編輯母片標題樣式</a:t>
            </a:r>
          </a:p>
        </p:txBody>
      </p:sp>
      <p:sp>
        <p:nvSpPr>
          <p:cNvPr id="3" name="文字版面配置區 2"/>
          <p:cNvSpPr>
            <a:spLocks noGrp="1"/>
          </p:cNvSpPr>
          <p:nvPr>
            <p:ph type="body" idx="1"/>
          </p:nvPr>
        </p:nvSpPr>
        <p:spPr>
          <a:xfrm>
            <a:off x="1103313" y="1905000"/>
            <a:ext cx="4396338"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103312" y="2514600"/>
            <a:ext cx="4396339" cy="3741738"/>
          </a:xfrm>
        </p:spPr>
        <p:txBody>
          <a:bodyPr rtlCol="0">
            <a:normAutofit/>
          </a:bodyPr>
          <a:lstStyle>
            <a:lvl1pPr>
              <a:defRPr sz="1800" baseline="0">
                <a:latin typeface="Microsoft JhengHei UI" panose="020B0604030504040204" pitchFamily="34" charset="-120"/>
              </a:defRPr>
            </a:lvl1pPr>
            <a:lvl2pPr>
              <a:defRPr sz="1600" baseline="0">
                <a:latin typeface="Microsoft JhengHei UI" panose="020B0604030504040204" pitchFamily="34" charset="-120"/>
              </a:defRPr>
            </a:lvl2pPr>
            <a:lvl3pPr>
              <a:defRPr sz="1400" baseline="0">
                <a:latin typeface="Microsoft JhengHei UI" panose="020B0604030504040204" pitchFamily="34" charset="-120"/>
              </a:defRPr>
            </a:lvl3pPr>
            <a:lvl4pPr>
              <a:defRPr sz="1200" baseline="0">
                <a:latin typeface="Microsoft JhengHei UI" panose="020B0604030504040204" pitchFamily="34" charset="-120"/>
              </a:defRPr>
            </a:lvl4pPr>
            <a:lvl5pPr>
              <a:defRPr sz="1200" baseline="0">
                <a:latin typeface="Microsoft JhengHei UI" panose="020B0604030504040204" pitchFamily="34" charset="-120"/>
              </a:defRPr>
            </a:lvl5pPr>
            <a:lvl6pPr>
              <a:defRPr sz="1200"/>
            </a:lvl6pPr>
            <a:lvl7pPr>
              <a:defRPr sz="1200"/>
            </a:lvl7pPr>
            <a:lvl8pPr>
              <a:defRPr sz="1200"/>
            </a:lvl8pPr>
            <a:lvl9pPr>
              <a:defRPr sz="12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p:nvPr>
        </p:nvSpPr>
        <p:spPr>
          <a:xfrm>
            <a:off x="5654495" y="1905000"/>
            <a:ext cx="4396339" cy="576262"/>
          </a:xfrm>
        </p:spPr>
        <p:txBody>
          <a:bodyPr rtlCol="0" anchor="b">
            <a:noAutofit/>
          </a:bodyPr>
          <a:lstStyle>
            <a:lvl1pPr marL="0" indent="0">
              <a:buNone/>
              <a:defRPr sz="2400" b="0" baseline="0">
                <a:solidFill>
                  <a:schemeClr val="accent1"/>
                </a:solidFill>
                <a:latin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p:cNvSpPr>
            <a:spLocks noGrp="1"/>
          </p:cNvSpPr>
          <p:nvPr>
            <p:ph sz="quarter" idx="4"/>
          </p:nvPr>
        </p:nvSpPr>
        <p:spPr>
          <a:xfrm>
            <a:off x="5654495" y="2514600"/>
            <a:ext cx="4396339" cy="3741738"/>
          </a:xfrm>
        </p:spPr>
        <p:txBody>
          <a:bodyPr rtlCol="0">
            <a:normAutofit/>
          </a:bodyPr>
          <a:lstStyle>
            <a:lvl1pPr>
              <a:defRPr sz="1800" baseline="0">
                <a:latin typeface="Microsoft JhengHei UI" panose="020B0604030504040204" pitchFamily="34" charset="-120"/>
              </a:defRPr>
            </a:lvl1pPr>
            <a:lvl2pPr>
              <a:defRPr sz="1600" baseline="0">
                <a:latin typeface="Microsoft JhengHei UI" panose="020B0604030504040204" pitchFamily="34" charset="-120"/>
              </a:defRPr>
            </a:lvl2pPr>
            <a:lvl3pPr>
              <a:defRPr sz="1400" baseline="0">
                <a:latin typeface="Microsoft JhengHei UI" panose="020B0604030504040204" pitchFamily="34" charset="-120"/>
              </a:defRPr>
            </a:lvl3pPr>
            <a:lvl4pPr>
              <a:defRPr sz="1200" baseline="0">
                <a:latin typeface="Microsoft JhengHei UI" panose="020B0604030504040204" pitchFamily="34" charset="-120"/>
              </a:defRPr>
            </a:lvl4pPr>
            <a:lvl5pPr>
              <a:defRPr sz="1200" baseline="0">
                <a:latin typeface="Microsoft JhengHei UI" panose="020B0604030504040204" pitchFamily="34" charset="-120"/>
              </a:defRPr>
            </a:lvl5pPr>
            <a:lvl6pPr>
              <a:defRPr sz="1200"/>
            </a:lvl6pPr>
            <a:lvl7pPr>
              <a:defRPr sz="1200"/>
            </a:lvl7pPr>
            <a:lvl8pPr>
              <a:defRPr sz="1200"/>
            </a:lvl8pPr>
            <a:lvl9pPr>
              <a:defRPr sz="12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lvl1pPr>
              <a:defRPr baseline="0">
                <a:latin typeface="Microsoft JhengHei UI" panose="020B0604030504040204" pitchFamily="34" charset="-120"/>
              </a:defRPr>
            </a:lvl1pPr>
          </a:lstStyle>
          <a:p>
            <a:fld id="{C3622652-0182-43AE-834F-4FD8A39129E6}" type="datetime1">
              <a:rPr lang="zh-TW" altLang="en-US" smtClean="0"/>
              <a:t>2025/10/10</a:t>
            </a:fld>
            <a:endParaRPr lang="zh-TW" altLang="en-US"/>
          </a:p>
        </p:txBody>
      </p:sp>
      <p:sp>
        <p:nvSpPr>
          <p:cNvPr id="8" name="頁尾版面配置區 7"/>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9" name="投影片編號預留位置 8"/>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baseline="0">
                <a:latin typeface="Microsoft JhengHei UI" panose="020B0604030504040204" pitchFamily="34" charset="-120"/>
              </a:defRPr>
            </a:lvl1pPr>
          </a:lstStyle>
          <a:p>
            <a:pPr rtl="0"/>
            <a:r>
              <a:rPr lang="zh-TW" altLang="en-US" noProof="0"/>
              <a:t>按一下以編輯母片標題樣式</a:t>
            </a:r>
          </a:p>
        </p:txBody>
      </p:sp>
      <p:sp>
        <p:nvSpPr>
          <p:cNvPr id="7" name="日期版面配置區 2"/>
          <p:cNvSpPr>
            <a:spLocks noGrp="1"/>
          </p:cNvSpPr>
          <p:nvPr>
            <p:ph type="dt" sz="half" idx="10"/>
          </p:nvPr>
        </p:nvSpPr>
        <p:spPr/>
        <p:txBody>
          <a:bodyPr rtlCol="0"/>
          <a:lstStyle>
            <a:lvl1pPr>
              <a:defRPr baseline="0">
                <a:latin typeface="Microsoft JhengHei UI" panose="020B0604030504040204" pitchFamily="34" charset="-120"/>
              </a:defRPr>
            </a:lvl1pPr>
          </a:lstStyle>
          <a:p>
            <a:fld id="{ED5579D6-B04D-48D8-9F7B-116195CAA39F}" type="datetime1">
              <a:rPr lang="zh-TW" altLang="en-US" smtClean="0"/>
              <a:t>2025/10/10</a:t>
            </a:fld>
            <a:endParaRPr lang="zh-TW" altLang="en-US"/>
          </a:p>
        </p:txBody>
      </p:sp>
      <p:sp>
        <p:nvSpPr>
          <p:cNvPr id="5" name="頁尾版面配置區 3"/>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4"/>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版面配置區 1"/>
          <p:cNvSpPr>
            <a:spLocks noGrp="1"/>
          </p:cNvSpPr>
          <p:nvPr>
            <p:ph type="dt" sz="half" idx="10"/>
          </p:nvPr>
        </p:nvSpPr>
        <p:spPr/>
        <p:txBody>
          <a:bodyPr rtlCol="0"/>
          <a:lstStyle>
            <a:lvl1pPr>
              <a:defRPr baseline="0">
                <a:latin typeface="Microsoft JhengHei UI" panose="020B0604030504040204" pitchFamily="34" charset="-120"/>
              </a:defRPr>
            </a:lvl1pPr>
          </a:lstStyle>
          <a:p>
            <a:fld id="{95C521B5-B0BA-427E-9939-F5B950DF8A62}" type="datetime1">
              <a:rPr lang="zh-TW" altLang="en-US" smtClean="0"/>
              <a:t>2025/10/10</a:t>
            </a:fld>
            <a:endParaRPr lang="zh-TW" altLang="en-US"/>
          </a:p>
        </p:txBody>
      </p:sp>
      <p:sp>
        <p:nvSpPr>
          <p:cNvPr id="5" name="頁尾版面配置區 2"/>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3"/>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3401064" cy="1447800"/>
          </a:xfrm>
        </p:spPr>
        <p:txBody>
          <a:bodyPr rtlCol="0" anchor="b"/>
          <a:lstStyle>
            <a:lvl1pPr algn="l">
              <a:defRPr sz="2400" b="0" baseline="0">
                <a:latin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a:xfrm>
            <a:off x="4784616" y="1447800"/>
            <a:ext cx="5195997" cy="4572000"/>
          </a:xfrm>
        </p:spPr>
        <p:txBody>
          <a:bodyPr rtlCol="0" anchor="ctr">
            <a:normAutofit/>
          </a:bodyPr>
          <a:lstStyle>
            <a:lvl1pPr>
              <a:defRPr sz="2000" baseline="0">
                <a:latin typeface="Microsoft JhengHei UI" panose="020B0604030504040204" pitchFamily="34" charset="-120"/>
              </a:defRPr>
            </a:lvl1pPr>
            <a:lvl2pPr>
              <a:defRPr sz="1800" baseline="0">
                <a:latin typeface="Microsoft JhengHei UI" panose="020B0604030504040204" pitchFamily="34" charset="-120"/>
              </a:defRPr>
            </a:lvl2pPr>
            <a:lvl3pPr>
              <a:defRPr sz="1600" baseline="0">
                <a:latin typeface="Microsoft JhengHei UI" panose="020B0604030504040204" pitchFamily="34" charset="-120"/>
              </a:defRPr>
            </a:lvl3pPr>
            <a:lvl4pPr>
              <a:defRPr sz="1400" baseline="0">
                <a:latin typeface="Microsoft JhengHei UI" panose="020B0604030504040204" pitchFamily="34" charset="-120"/>
              </a:defRPr>
            </a:lvl4pPr>
            <a:lvl5pPr>
              <a:defRPr sz="1400" baseline="0">
                <a:latin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版面配置區 3"/>
          <p:cNvSpPr>
            <a:spLocks noGrp="1"/>
          </p:cNvSpPr>
          <p:nvPr>
            <p:ph type="body" sz="half" idx="2"/>
          </p:nvPr>
        </p:nvSpPr>
        <p:spPr>
          <a:xfrm>
            <a:off x="1154954" y="3129280"/>
            <a:ext cx="3401063" cy="2895599"/>
          </a:xfrm>
        </p:spPr>
        <p:txBody>
          <a:bodyPr rtlCol="0"/>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7" name="日期版面配置區 4"/>
          <p:cNvSpPr>
            <a:spLocks noGrp="1"/>
          </p:cNvSpPr>
          <p:nvPr>
            <p:ph type="dt" sz="half" idx="10"/>
          </p:nvPr>
        </p:nvSpPr>
        <p:spPr/>
        <p:txBody>
          <a:bodyPr rtlCol="0"/>
          <a:lstStyle>
            <a:lvl1pPr>
              <a:defRPr baseline="0">
                <a:latin typeface="Microsoft JhengHei UI" panose="020B0604030504040204" pitchFamily="34" charset="-120"/>
              </a:defRPr>
            </a:lvl1pPr>
          </a:lstStyle>
          <a:p>
            <a:fld id="{771E737C-5296-439B-8262-B0A39AC098DB}" type="datetime1">
              <a:rPr lang="zh-TW" altLang="en-US" smtClean="0"/>
              <a:t>2025/10/10</a:t>
            </a:fld>
            <a:endParaRPr lang="zh-TW" altLang="en-US"/>
          </a:p>
        </p:txBody>
      </p:sp>
      <p:sp>
        <p:nvSpPr>
          <p:cNvPr id="5" name="頁尾版面配置區 5"/>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6" name="投影片編號預留位置 6"/>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53907" y="1854192"/>
            <a:ext cx="5092906" cy="1574808"/>
          </a:xfrm>
        </p:spPr>
        <p:txBody>
          <a:bodyPr rtlCol="0" anchor="b">
            <a:normAutofit/>
          </a:bodyPr>
          <a:lstStyle>
            <a:lvl1pPr algn="l">
              <a:defRPr sz="3600" b="0" baseline="0">
                <a:latin typeface="Microsoft JhengHei UI" panose="020B0604030504040204" pitchFamily="34" charset="-120"/>
              </a:defRPr>
            </a:lvl1pPr>
          </a:lstStyle>
          <a:p>
            <a:pPr rtl="0"/>
            <a:r>
              <a:rPr lang="zh-TW" altLang="en-US" noProof="0"/>
              <a:t>按一下以編輯母片標題樣式</a:t>
            </a:r>
          </a:p>
        </p:txBody>
      </p:sp>
      <p:sp>
        <p:nvSpPr>
          <p:cNvPr id="3" name="圖片版面配置區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baseline="0">
                <a:latin typeface="Microsoft JhengHei UI" panose="020B0604030504040204" pitchFamily="34" charset="-12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p:nvPr>
        </p:nvSpPr>
        <p:spPr>
          <a:xfrm>
            <a:off x="1154954" y="3657600"/>
            <a:ext cx="5084979" cy="1371600"/>
          </a:xfrm>
        </p:spPr>
        <p:txBody>
          <a:bodyPr rtlCol="0">
            <a:normAutofit/>
          </a:bodyPr>
          <a:lstStyle>
            <a:lvl1pPr marL="0" indent="0">
              <a:buNone/>
              <a:defRPr sz="1400" baseline="0">
                <a:latin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lvl1pPr>
              <a:defRPr baseline="0">
                <a:latin typeface="Microsoft JhengHei UI" panose="020B0604030504040204" pitchFamily="34" charset="-120"/>
              </a:defRPr>
            </a:lvl1pPr>
          </a:lstStyle>
          <a:p>
            <a:fld id="{91E9918D-AB69-41C4-B700-5E8DF2E54F9A}" type="datetime1">
              <a:rPr lang="zh-TW" altLang="en-US" smtClean="0"/>
              <a:t>2025/10/10</a:t>
            </a:fld>
            <a:endParaRPr lang="zh-TW" altLang="en-US"/>
          </a:p>
        </p:txBody>
      </p:sp>
      <p:sp>
        <p:nvSpPr>
          <p:cNvPr id="6" name="頁尾版面配置區 5"/>
          <p:cNvSpPr>
            <a:spLocks noGrp="1"/>
          </p:cNvSpPr>
          <p:nvPr>
            <p:ph type="ftr" sz="quarter" idx="11"/>
          </p:nvPr>
        </p:nvSpPr>
        <p:spPr/>
        <p:txBody>
          <a:bodyPr rtlCol="0"/>
          <a:lstStyle>
            <a:lvl1pPr>
              <a:defRPr baseline="0">
                <a:latin typeface="Microsoft JhengHei UI" panose="020B0604030504040204" pitchFamily="34" charset="-120"/>
              </a:defRPr>
            </a:lvl1pPr>
          </a:lstStyle>
          <a:p>
            <a:endParaRPr lang="zh-TW" altLang="en-US"/>
          </a:p>
        </p:txBody>
      </p:sp>
      <p:sp>
        <p:nvSpPr>
          <p:cNvPr id="7" name="投影片編號預留位置 6"/>
          <p:cNvSpPr>
            <a:spLocks noGrp="1"/>
          </p:cNvSpPr>
          <p:nvPr>
            <p:ph type="sldNum" sz="quarter" idx="12"/>
          </p:nvPr>
        </p:nvSpPr>
        <p:spPr/>
        <p:txBody>
          <a:bodyPr rtlCol="0"/>
          <a:lstStyle>
            <a:lvl1pPr>
              <a:defRPr baseline="0">
                <a:latin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1">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圖片 6"/>
          <p:cNvPicPr>
            <a:picLocks noChangeAspect="1"/>
          </p:cNvPicPr>
          <p:nvPr/>
        </p:nvPicPr>
        <p:blipFill rotWithShape="1">
          <a:blip r:embed="rId22">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橢圓​​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圖片 8"/>
          <p:cNvPicPr>
            <a:picLocks noChangeAspect="1"/>
          </p:cNvPicPr>
          <p:nvPr/>
        </p:nvPicPr>
        <p:blipFill rotWithShape="1">
          <a:blip r:embed="rId23">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圖片 9"/>
          <p:cNvPicPr>
            <a:picLocks noChangeAspect="1"/>
          </p:cNvPicPr>
          <p:nvPr/>
        </p:nvPicPr>
        <p:blipFill rotWithShape="1">
          <a:blip r:embed="rId24">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矩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版面配置區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zh-TW" altLang="en-US" noProof="0"/>
              <a:t>按一下以編輯母片標題樣式</a:t>
            </a:r>
          </a:p>
        </p:txBody>
      </p:sp>
      <p:sp>
        <p:nvSpPr>
          <p:cNvPr id="3" name="文字版面配置區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baseline="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fld id="{4228B5C2-C6F5-4939-ABC7-63909982B434}" type="datetime1">
              <a:rPr lang="zh-TW" altLang="en-US" smtClean="0"/>
              <a:t>2025/10/10</a:t>
            </a:fld>
            <a:endParaRPr lang="zh-TW" altLang="en-US">
              <a:latin typeface="Microsoft JhengHei UI" panose="020B0604030504040204" pitchFamily="34" charset="-120"/>
              <a:ea typeface="Microsoft JhengHei UI" panose="020B0604030504040204" pitchFamily="34" charset="-120"/>
            </a:endParaRPr>
          </a:p>
        </p:txBody>
      </p:sp>
      <p:sp>
        <p:nvSpPr>
          <p:cNvPr id="5" name="頁尾版面配置區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baseline="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endParaRPr lang="zh-TW" altLang="en-US">
              <a:latin typeface="Microsoft JhengHei UI" panose="020B0604030504040204" pitchFamily="34" charset="-120"/>
              <a:ea typeface="Microsoft JhengHei UI" panose="020B0604030504040204" pitchFamily="34" charset="-120"/>
            </a:endParaRPr>
          </a:p>
        </p:txBody>
      </p:sp>
      <p:sp>
        <p:nvSpPr>
          <p:cNvPr id="6" name="投影片編號版面配置區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smtClean="0"/>
              <a:pPr/>
              <a:t>‹#›</a:t>
            </a:fld>
            <a:endParaRPr lang="zh-TW" altLang="en-US">
              <a:latin typeface="Microsoft JhengHei UI" panose="020B0604030504040204" pitchFamily="34" charset="-120"/>
              <a:ea typeface="Microsoft JhengHei UI" panose="020B0604030504040204" pitchFamily="34" charset="-120"/>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 id="2147483672" r:id="rId19"/>
  </p:sldLayoutIdLst>
  <p:hf sldNum="0" hdr="0" ftr="0" dt="0"/>
  <p:txStyles>
    <p:titleStyle>
      <a:lvl1pPr algn="l" defTabSz="457200" rtl="0" eaLnBrk="1" latinLnBrk="0" hangingPunct="1">
        <a:spcBef>
          <a:spcPct val="0"/>
        </a:spcBef>
        <a:buNone/>
        <a:defRPr sz="4200" b="0" i="0" kern="1200" baseline="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baseline="0">
          <a:solidFill>
            <a:schemeClr val="tx1"/>
          </a:solidFill>
          <a:latin typeface="Microsoft JhengHei UI" panose="020B0604030504040204" pitchFamily="34" charset="-120"/>
          <a:ea typeface="Microsoft JhengHei UI" panose="020B0604030504040204" pitchFamily="34" charset="-120"/>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baseline="0">
          <a:solidFill>
            <a:schemeClr val="tx1"/>
          </a:solidFill>
          <a:latin typeface="Microsoft JhengHei UI" panose="020B0604030504040204" pitchFamily="34" charset="-120"/>
          <a:ea typeface="Microsoft JhengHei UI" panose="020B0604030504040204" pitchFamily="34" charset="-120"/>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baseline="0">
          <a:solidFill>
            <a:schemeClr val="tx1"/>
          </a:solidFill>
          <a:latin typeface="Microsoft JhengHei UI" panose="020B0604030504040204" pitchFamily="34" charset="-120"/>
          <a:ea typeface="Microsoft JhengHei UI" panose="020B0604030504040204" pitchFamily="34" charset="-120"/>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baseline="0">
          <a:solidFill>
            <a:schemeClr val="tx1"/>
          </a:solidFill>
          <a:latin typeface="Microsoft JhengHei UI" panose="020B0604030504040204" pitchFamily="34" charset="-120"/>
          <a:ea typeface="Microsoft JhengHei UI" panose="020B0604030504040204" pitchFamily="34" charset="-120"/>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baseline="0">
          <a:solidFill>
            <a:schemeClr val="tx1"/>
          </a:solidFill>
          <a:latin typeface="Microsoft JhengHei UI" panose="020B0604030504040204" pitchFamily="34" charset="-120"/>
          <a:ea typeface="Microsoft JhengHei UI" panose="020B0604030504040204" pitchFamily="34" charset="-120"/>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24.png"/><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3" Type="http://schemas.openxmlformats.org/officeDocument/2006/relationships/hyperlink" Target="&#31777;&#22577;&#27284;/The%20Rise%20of%20RISC-V%20Will%20It%20Replace%20x86%20&amp;%20ARM.mp4" TargetMode="External"/><Relationship Id="rId2" Type="http://schemas.openxmlformats.org/officeDocument/2006/relationships/hyperlink" Target="The%20Rise%20of%20RISC-V%20Will%20It%20Replace%20x86%20&amp;%20ARM.mp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圖片 4" descr="鏈連結">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122485" y="0"/>
            <a:ext cx="12191980" cy="6857990"/>
          </a:xfrm>
          <a:prstGeom prst="rect">
            <a:avLst/>
          </a:prstGeom>
        </p:spPr>
      </p:pic>
      <p:sp>
        <p:nvSpPr>
          <p:cNvPr id="2" name="標題 1">
            <a:extLst>
              <a:ext uri="{FF2B5EF4-FFF2-40B4-BE49-F238E27FC236}">
                <a16:creationId xmlns:a16="http://schemas.microsoft.com/office/drawing/2014/main" id="{3D30D32A-359B-41BB-9746-2CF3A21EEFFC}"/>
              </a:ext>
            </a:extLst>
          </p:cNvPr>
          <p:cNvSpPr>
            <a:spLocks noGrp="1"/>
          </p:cNvSpPr>
          <p:nvPr>
            <p:ph type="ctrTitle"/>
          </p:nvPr>
        </p:nvSpPr>
        <p:spPr>
          <a:xfrm>
            <a:off x="1092324" y="1447800"/>
            <a:ext cx="13587062" cy="3329581"/>
          </a:xfrm>
        </p:spPr>
        <p:txBody>
          <a:bodyPr rtlCol="0">
            <a:normAutofit fontScale="90000"/>
          </a:bodyPr>
          <a:lstStyle/>
          <a:p>
            <a:r>
              <a:rPr lang="en-US" altLang="zh-TW" dirty="0">
                <a:ea typeface="新細明體" panose="02020500000000000000" pitchFamily="18" charset="-120"/>
              </a:rPr>
              <a:t>Chapter 1</a:t>
            </a:r>
            <a:br>
              <a:rPr lang="en-US" altLang="zh-TW" dirty="0">
                <a:ea typeface="新細明體" panose="02020500000000000000" pitchFamily="18" charset="-120"/>
              </a:rPr>
            </a:br>
            <a:r>
              <a:rPr lang="en-US" altLang="zh-TW" dirty="0">
                <a:ea typeface="新細明體" panose="02020500000000000000" pitchFamily="18" charset="-120"/>
              </a:rPr>
              <a:t>Introduction to Computer </a:t>
            </a:r>
            <a:br>
              <a:rPr lang="en-US" altLang="zh-TW" dirty="0">
                <a:ea typeface="新細明體" panose="02020500000000000000" pitchFamily="18" charset="-120"/>
              </a:rPr>
            </a:br>
            <a:r>
              <a:rPr lang="en-US" altLang="zh-TW" dirty="0">
                <a:ea typeface="新細明體" panose="02020500000000000000" pitchFamily="18" charset="-120"/>
              </a:rPr>
              <a:t>Systems</a:t>
            </a:r>
            <a:endParaRPr lang="zh-TW" altLang="ru-RU" dirty="0">
              <a:latin typeface="Microsoft JhengHei UI" panose="020B0604030504040204" pitchFamily="34" charset="-120"/>
              <a:ea typeface="Microsoft JhengHei UI" panose="020B0604030504040204" pitchFamily="34" charset="-120"/>
            </a:endParaRPr>
          </a:p>
        </p:txBody>
      </p:sp>
      <p:sp>
        <p:nvSpPr>
          <p:cNvPr id="3" name="副標題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a:bodyPr>
          <a:lstStyle/>
          <a:p>
            <a:pPr rtl="0"/>
            <a:r>
              <a:rPr lang="en-US" altLang="zh-TW" dirty="0">
                <a:latin typeface="Microsoft JhengHei UI" panose="020B0604030504040204" pitchFamily="34" charset="-120"/>
                <a:ea typeface="Microsoft JhengHei UI" panose="020B0604030504040204" pitchFamily="34" charset="-120"/>
              </a:rPr>
              <a:t>KEVIN</a:t>
            </a:r>
            <a:r>
              <a:rPr lang="zh-TW" altLang="en-US" dirty="0">
                <a:latin typeface="Microsoft JhengHei UI" panose="020B0604030504040204" pitchFamily="34" charset="-120"/>
                <a:ea typeface="Microsoft JhengHei UI" panose="020B0604030504040204" pitchFamily="34" charset="-120"/>
              </a:rPr>
              <a:t> </a:t>
            </a:r>
            <a:r>
              <a:rPr lang="en-US" altLang="zh-TW" dirty="0">
                <a:latin typeface="Microsoft JhengHei UI" panose="020B0604030504040204" pitchFamily="34" charset="-120"/>
                <a:ea typeface="Microsoft JhengHei UI" panose="020B0604030504040204" pitchFamily="34" charset="-120"/>
              </a:rPr>
              <a:t>2025/09/15</a:t>
            </a:r>
          </a:p>
        </p:txBody>
      </p:sp>
      <p:sp>
        <p:nvSpPr>
          <p:cNvPr id="20" name="矩形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258BFD6-5118-B2B0-A3D6-97E27992311B}"/>
              </a:ext>
            </a:extLst>
          </p:cNvPr>
          <p:cNvSpPr>
            <a:spLocks noGrp="1" noChangeArrowheads="1"/>
          </p:cNvSpPr>
          <p:nvPr>
            <p:ph type="title"/>
          </p:nvPr>
        </p:nvSpPr>
        <p:spPr>
          <a:xfrm>
            <a:off x="1065211" y="192368"/>
            <a:ext cx="9404723" cy="1400530"/>
          </a:xfrm>
        </p:spPr>
        <p:txBody>
          <a:bodyPr/>
          <a:lstStyle/>
          <a:p>
            <a:r>
              <a:rPr lang="en-US" altLang="zh-TW" sz="3200" dirty="0">
                <a:latin typeface="新細明體" panose="02020500000000000000" pitchFamily="18" charset="-120"/>
                <a:ea typeface="新細明體" panose="02020500000000000000" pitchFamily="18" charset="-120"/>
              </a:rPr>
              <a:t>1.2.4 Classification according to usage occasion</a:t>
            </a:r>
            <a:endParaRPr lang="zh-TW" altLang="en-US" sz="3200" dirty="0">
              <a:latin typeface="新細明體" panose="02020500000000000000" pitchFamily="18" charset="-120"/>
              <a:ea typeface="新細明體" panose="02020500000000000000" pitchFamily="18" charset="-120"/>
            </a:endParaRPr>
          </a:p>
        </p:txBody>
      </p:sp>
      <p:sp>
        <p:nvSpPr>
          <p:cNvPr id="14339" name="Rectangle 3">
            <a:extLst>
              <a:ext uri="{FF2B5EF4-FFF2-40B4-BE49-F238E27FC236}">
                <a16:creationId xmlns:a16="http://schemas.microsoft.com/office/drawing/2014/main" id="{3BBA7C06-17E4-3C01-DD90-8C99B4F69A47}"/>
              </a:ext>
            </a:extLst>
          </p:cNvPr>
          <p:cNvSpPr>
            <a:spLocks noGrp="1" noChangeArrowheads="1"/>
          </p:cNvSpPr>
          <p:nvPr>
            <p:ph type="body" idx="1"/>
          </p:nvPr>
        </p:nvSpPr>
        <p:spPr bwMode="auto">
          <a:xfrm>
            <a:off x="989012" y="809272"/>
            <a:ext cx="10821988" cy="4195481"/>
          </a:xfrm>
        </p:spPr>
        <p:txBody>
          <a:bodyPr vert="horz" wrap="square" lIns="91440" tIns="45720" rIns="91440" bIns="45720" numCol="1" rtlCol="0" anchor="t" anchorCtr="0" compatLnSpc="1">
            <a:prstTxWarp prst="textNoShape">
              <a:avLst/>
            </a:prstTxWarp>
            <a:noAutofit/>
          </a:bodyPr>
          <a:lstStyle/>
          <a:p>
            <a:pPr>
              <a:defRPr/>
            </a:pPr>
            <a:r>
              <a:rPr lang="en-US" altLang="zh-TW" sz="3200" dirty="0">
                <a:latin typeface="新細明體" panose="02020500000000000000" pitchFamily="18" charset="-120"/>
                <a:ea typeface="新細明體" panose="02020500000000000000" pitchFamily="18" charset="-120"/>
              </a:rPr>
              <a:t>server</a:t>
            </a:r>
            <a:endParaRPr lang="zh-TW" altLang="en-US" sz="3200" dirty="0">
              <a:latin typeface="新細明體" panose="02020500000000000000" pitchFamily="18" charset="-120"/>
              <a:ea typeface="新細明體" panose="02020500000000000000" pitchFamily="18" charset="-120"/>
            </a:endParaRPr>
          </a:p>
          <a:p>
            <a:pPr lvl="1">
              <a:defRPr/>
            </a:pPr>
            <a:r>
              <a:rPr lang="en-US" altLang="zh-TW" sz="3200" dirty="0">
                <a:latin typeface="新細明體" panose="02020500000000000000" pitchFamily="18" charset="-120"/>
                <a:ea typeface="新細明體" panose="02020500000000000000" pitchFamily="18" charset="-120"/>
              </a:rPr>
              <a:t>Larger computers can be used by multiple users at the same time through terminals or networks.</a:t>
            </a:r>
            <a:endParaRPr lang="zh-TW" altLang="en-US" sz="3200" dirty="0">
              <a:latin typeface="新細明體" panose="02020500000000000000" pitchFamily="18" charset="-120"/>
              <a:ea typeface="新細明體" panose="02020500000000000000" pitchFamily="18" charset="-120"/>
            </a:endParaRPr>
          </a:p>
          <a:p>
            <a:pPr lvl="1">
              <a:defRPr/>
            </a:pPr>
            <a:r>
              <a:rPr lang="en-US" altLang="zh-TW" sz="3200" dirty="0">
                <a:latin typeface="新細明體" panose="02020500000000000000" pitchFamily="18" charset="-120"/>
                <a:ea typeface="新細明體" panose="02020500000000000000" pitchFamily="18" charset="-120"/>
              </a:rPr>
              <a:t>It is used to handle large amounts of computing that personal computers cannot handle, or to manage public software and hardware resources, and to provide the services required by individual users. </a:t>
            </a:r>
            <a:endParaRPr lang="zh-TW" altLang="en-US" sz="3200" dirty="0">
              <a:latin typeface="新細明體" panose="02020500000000000000" pitchFamily="18" charset="-120"/>
              <a:ea typeface="新細明體" panose="02020500000000000000" pitchFamily="18" charset="-120"/>
            </a:endParaRPr>
          </a:p>
          <a:p>
            <a:pPr lvl="1">
              <a:defRPr/>
            </a:pPr>
            <a:r>
              <a:rPr lang="en-US" altLang="zh-TW" sz="3200" dirty="0">
                <a:latin typeface="新細明體" panose="02020500000000000000" pitchFamily="18" charset="-120"/>
                <a:ea typeface="新細明體" panose="02020500000000000000" pitchFamily="18" charset="-120"/>
              </a:rPr>
              <a:t>This type of computer is generally placed in the computer room, and a dedicated person is responsible for maintenance and management</a:t>
            </a:r>
            <a:r>
              <a:rPr lang="zh-TW" altLang="en-US" sz="3200" dirty="0">
                <a:latin typeface="新細明體" panose="02020500000000000000" pitchFamily="18" charset="-120"/>
                <a:ea typeface="新細明體" panose="02020500000000000000" pitchFamily="18" charset="-12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FCBCE87-2298-F884-16A7-BE493576385E}"/>
              </a:ext>
            </a:extLst>
          </p:cNvPr>
          <p:cNvSpPr>
            <a:spLocks noGrp="1" noChangeArrowheads="1"/>
          </p:cNvSpPr>
          <p:nvPr>
            <p:ph type="title"/>
          </p:nvPr>
        </p:nvSpPr>
        <p:spPr/>
        <p:txBody>
          <a:bodyPr/>
          <a:lstStyle/>
          <a:p>
            <a:r>
              <a:rPr lang="en-US" altLang="zh-TW" sz="3200">
                <a:latin typeface="新細明體" panose="02020500000000000000" pitchFamily="18" charset="-120"/>
                <a:ea typeface="新細明體" panose="02020500000000000000" pitchFamily="18" charset="-120"/>
              </a:rPr>
              <a:t>1.2.4 Classification according to usage occasion</a:t>
            </a:r>
            <a:endParaRPr lang="zh-TW" altLang="en-US" sz="3200">
              <a:latin typeface="新細明體" panose="02020500000000000000" pitchFamily="18" charset="-120"/>
              <a:ea typeface="新細明體" panose="02020500000000000000" pitchFamily="18" charset="-120"/>
            </a:endParaRPr>
          </a:p>
        </p:txBody>
      </p:sp>
      <p:sp>
        <p:nvSpPr>
          <p:cNvPr id="13315" name="Rectangle 3">
            <a:extLst>
              <a:ext uri="{FF2B5EF4-FFF2-40B4-BE49-F238E27FC236}">
                <a16:creationId xmlns:a16="http://schemas.microsoft.com/office/drawing/2014/main" id="{7ED156A6-2493-F1B1-289C-3D17146B7832}"/>
              </a:ext>
            </a:extLst>
          </p:cNvPr>
          <p:cNvSpPr>
            <a:spLocks noGrp="1" noChangeArrowheads="1"/>
          </p:cNvSpPr>
          <p:nvPr>
            <p:ph type="body" idx="1"/>
          </p:nvPr>
        </p:nvSpPr>
        <p:spPr bwMode="auto">
          <a:xfrm>
            <a:off x="825500" y="1295401"/>
            <a:ext cx="9690100" cy="4784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zh-TW" sz="2800" dirty="0">
                <a:latin typeface="新細明體" panose="02020500000000000000" pitchFamily="18" charset="-120"/>
                <a:ea typeface="新細明體" panose="02020500000000000000" pitchFamily="18" charset="-120"/>
              </a:rPr>
              <a:t>desktop computer</a:t>
            </a:r>
            <a:endParaRPr lang="zh-TW" altLang="en-US" sz="2800" dirty="0">
              <a:latin typeface="新細明體" panose="02020500000000000000" pitchFamily="18" charset="-120"/>
              <a:ea typeface="新細明體" panose="02020500000000000000" pitchFamily="18" charset="-120"/>
            </a:endParaRPr>
          </a:p>
          <a:p>
            <a:pPr lvl="1"/>
            <a:r>
              <a:rPr lang="en-US" altLang="zh-TW" sz="2800" dirty="0">
                <a:latin typeface="新細明體" panose="02020500000000000000" pitchFamily="18" charset="-120"/>
                <a:ea typeface="新細明體" panose="02020500000000000000" pitchFamily="18" charset="-120"/>
              </a:rPr>
              <a:t>Also known as a personal computer, it is usually placed in a personal work environment where users can easily access its hardware, most commonly on a desk or desk.</a:t>
            </a:r>
          </a:p>
          <a:p>
            <a:pPr lvl="1"/>
            <a:r>
              <a:rPr lang="en-US" altLang="zh-TW" sz="2800" dirty="0">
                <a:latin typeface="新細明體" panose="02020500000000000000" pitchFamily="18" charset="-120"/>
                <a:ea typeface="新細明體" panose="02020500000000000000" pitchFamily="18" charset="-120"/>
              </a:rPr>
              <a:t>It is not limited to computers that can only be placed on the table, in fact laptops are also classified as such.</a:t>
            </a:r>
            <a:r>
              <a:rPr lang="zh-TW" altLang="en-US" sz="2800" dirty="0">
                <a:latin typeface="新細明體" panose="02020500000000000000" pitchFamily="18" charset="-120"/>
                <a:ea typeface="新細明體" panose="02020500000000000000" pitchFamily="18" charset="-120"/>
              </a:rPr>
              <a:t> </a:t>
            </a:r>
          </a:p>
          <a:p>
            <a:pPr lvl="1"/>
            <a:r>
              <a:rPr lang="en-US" altLang="zh-TW" sz="2800" dirty="0">
                <a:latin typeface="新細明體" panose="02020500000000000000" pitchFamily="18" charset="-120"/>
                <a:ea typeface="新細明體" panose="02020500000000000000" pitchFamily="18" charset="-120"/>
              </a:rPr>
              <a:t>With an independent system, it can not only operate independently, but also connect to the Internet to share a wider range of resources.</a:t>
            </a:r>
            <a:endParaRPr lang="zh-TW" altLang="en-US" sz="2800" dirty="0">
              <a:latin typeface="新細明體" panose="02020500000000000000" pitchFamily="18" charset="-120"/>
              <a:ea typeface="新細明體" panose="02020500000000000000" pitchFamily="18" charset="-120"/>
            </a:endParaRPr>
          </a:p>
        </p:txBody>
      </p:sp>
      <p:sp>
        <p:nvSpPr>
          <p:cNvPr id="13316" name="Rectangle 4">
            <a:extLst>
              <a:ext uri="{FF2B5EF4-FFF2-40B4-BE49-F238E27FC236}">
                <a16:creationId xmlns:a16="http://schemas.microsoft.com/office/drawing/2014/main" id="{1A7E3415-3D26-D803-0740-2E1EA950C552}"/>
              </a:ext>
            </a:extLst>
          </p:cNvPr>
          <p:cNvSpPr>
            <a:spLocks noChangeArrowheads="1"/>
          </p:cNvSpPr>
          <p:nvPr/>
        </p:nvSpPr>
        <p:spPr bwMode="auto">
          <a:xfrm>
            <a:off x="1524001" y="-392415"/>
            <a:ext cx="9321783" cy="784830"/>
          </a:xfrm>
          <a:prstGeom prst="rect">
            <a:avLst/>
          </a:prstGeom>
          <a:solidFill>
            <a:srgbClr val="EFF6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r>
              <a:rPr lang="zh-TW" altLang="zh-TW" sz="1500">
                <a:solidFill>
                  <a:schemeClr val="tx1"/>
                </a:solidFill>
                <a:latin typeface="Arial" panose="020B0604020202020204" pitchFamily="34" charset="0"/>
              </a:rPr>
              <a:t>It is not limited to computers that can only be placed on the table, in fact laptops are also classified as such.</a:t>
            </a:r>
            <a:endParaRPr lang="en-US" altLang="zh-TW" sz="400">
              <a:solidFill>
                <a:schemeClr val="tx1"/>
              </a:solidFill>
              <a:latin typeface="Arial" panose="020B0604020202020204" pitchFamily="34" charset="0"/>
            </a:endParaRPr>
          </a:p>
          <a:p>
            <a:pPr>
              <a:spcBef>
                <a:spcPct val="0"/>
              </a:spcBef>
              <a:buClrTx/>
              <a:buSzTx/>
              <a:buFontTx/>
              <a:buNone/>
            </a:pPr>
            <a:br>
              <a:rPr lang="en-US" altLang="zh-TW" sz="1200">
                <a:solidFill>
                  <a:srgbClr val="000000"/>
                </a:solidFill>
                <a:latin typeface="Microsoft YaHei UI" panose="020B0503020204020204" pitchFamily="34" charset="-122"/>
              </a:rPr>
            </a:br>
            <a:endParaRPr lang="en-US" altLang="zh-TW" sz="1800">
              <a:solidFill>
                <a:schemeClr val="tx1"/>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484CD84-E488-377A-A86A-E0B0A4D6AC0B}"/>
              </a:ext>
            </a:extLst>
          </p:cNvPr>
          <p:cNvSpPr>
            <a:spLocks noGrp="1" noChangeArrowheads="1"/>
          </p:cNvSpPr>
          <p:nvPr>
            <p:ph type="title"/>
          </p:nvPr>
        </p:nvSpPr>
        <p:spPr/>
        <p:txBody>
          <a:bodyPr/>
          <a:lstStyle/>
          <a:p>
            <a:r>
              <a:rPr lang="en-US" altLang="zh-TW" sz="3200">
                <a:latin typeface="新細明體" panose="02020500000000000000" pitchFamily="18" charset="-120"/>
                <a:ea typeface="新細明體" panose="02020500000000000000" pitchFamily="18" charset="-120"/>
              </a:rPr>
              <a:t>1.2.4 Classification according to usage occasion</a:t>
            </a:r>
            <a:endParaRPr lang="zh-TW" altLang="en-US" sz="3200">
              <a:latin typeface="新細明體" panose="02020500000000000000" pitchFamily="18" charset="-120"/>
              <a:ea typeface="新細明體" panose="02020500000000000000" pitchFamily="18" charset="-120"/>
            </a:endParaRPr>
          </a:p>
        </p:txBody>
      </p:sp>
      <p:sp>
        <p:nvSpPr>
          <p:cNvPr id="14339" name="Rectangle 3">
            <a:extLst>
              <a:ext uri="{FF2B5EF4-FFF2-40B4-BE49-F238E27FC236}">
                <a16:creationId xmlns:a16="http://schemas.microsoft.com/office/drawing/2014/main" id="{265E8193-32C9-97C4-B01E-6FEEB5ACD288}"/>
              </a:ext>
            </a:extLst>
          </p:cNvPr>
          <p:cNvSpPr>
            <a:spLocks noGrp="1" noChangeArrowheads="1"/>
          </p:cNvSpPr>
          <p:nvPr>
            <p:ph type="body" idx="1"/>
          </p:nvPr>
        </p:nvSpPr>
        <p:spPr bwMode="auto">
          <a:xfrm>
            <a:off x="646111" y="1554163"/>
            <a:ext cx="10899778" cy="4495800"/>
          </a:xfrm>
        </p:spPr>
        <p:txBody>
          <a:bodyPr vert="horz" wrap="square" lIns="91440" tIns="45720" rIns="91440" bIns="45720" numCol="1" rtlCol="0" anchor="t" anchorCtr="0" compatLnSpc="1">
            <a:prstTxWarp prst="textNoShape">
              <a:avLst/>
            </a:prstTxWarp>
            <a:normAutofit/>
          </a:bodyPr>
          <a:lstStyle/>
          <a:p>
            <a:pPr>
              <a:lnSpc>
                <a:spcPct val="90000"/>
              </a:lnSpc>
            </a:pPr>
            <a:r>
              <a:rPr lang="en-US" altLang="zh-TW" sz="3200" dirty="0">
                <a:latin typeface="新細明體" panose="02020500000000000000" pitchFamily="18" charset="-120"/>
                <a:ea typeface="新細明體" panose="02020500000000000000" pitchFamily="18" charset="-120"/>
              </a:rPr>
              <a:t>embedded computer</a:t>
            </a:r>
            <a:r>
              <a:rPr lang="zh-TW" altLang="en-US" sz="3200" dirty="0">
                <a:latin typeface="新細明體" panose="02020500000000000000" pitchFamily="18" charset="-120"/>
                <a:ea typeface="新細明體" panose="02020500000000000000" pitchFamily="18" charset="-120"/>
              </a:rPr>
              <a:t> </a:t>
            </a:r>
          </a:p>
          <a:p>
            <a:pPr lvl="1">
              <a:lnSpc>
                <a:spcPct val="90000"/>
              </a:lnSpc>
            </a:pPr>
            <a:r>
              <a:rPr lang="en-US" altLang="zh-TW" sz="3200" dirty="0">
                <a:latin typeface="新細明體" panose="02020500000000000000" pitchFamily="18" charset="-120"/>
                <a:ea typeface="新細明體" panose="02020500000000000000" pitchFamily="18" charset="-120"/>
              </a:rPr>
              <a:t>A computer system developed for a specific purpose, usually installed in certain devices, to control those devices or to provide the required services.</a:t>
            </a:r>
          </a:p>
          <a:p>
            <a:pPr lvl="1">
              <a:lnSpc>
                <a:spcPct val="90000"/>
              </a:lnSpc>
            </a:pPr>
            <a:r>
              <a:rPr lang="en-US" altLang="zh-TW" sz="3200" dirty="0">
                <a:latin typeface="新細明體" panose="02020500000000000000" pitchFamily="18" charset="-120"/>
                <a:ea typeface="新細明體" panose="02020500000000000000" pitchFamily="18" charset="-120"/>
              </a:rPr>
              <a:t>Embedded computers are usually smaller in size and cannot arbitrarily change their hardware architecture or software system.</a:t>
            </a:r>
          </a:p>
          <a:p>
            <a:pPr lvl="1">
              <a:lnSpc>
                <a:spcPct val="90000"/>
              </a:lnSpc>
            </a:pPr>
            <a:r>
              <a:rPr kumimoji="1" lang="zh-TW" altLang="zh-TW" sz="3200" dirty="0">
                <a:solidFill>
                  <a:schemeClr val="tx1"/>
                </a:solidFill>
                <a:latin typeface="新細明體" panose="02020500000000000000" pitchFamily="18" charset="-120"/>
                <a:ea typeface="新細明體" panose="02020500000000000000" pitchFamily="18" charset="-120"/>
              </a:rPr>
              <a:t>Embedded computers typically only perform specific operations, so they can speed up those operations without considering additional features or performance.</a:t>
            </a:r>
            <a:endParaRPr kumimoji="1" lang="en-US" altLang="zh-TW" sz="3200" dirty="0">
              <a:solidFill>
                <a:schemeClr val="tx1"/>
              </a:solidFill>
              <a:latin typeface="新細明體" panose="02020500000000000000" pitchFamily="18" charset="-120"/>
              <a:ea typeface="新細明體" panose="02020500000000000000" pitchFamily="18" charset="-120"/>
            </a:endParaRPr>
          </a:p>
          <a:p>
            <a:pPr lvl="1">
              <a:lnSpc>
                <a:spcPct val="90000"/>
              </a:lnSpc>
            </a:pPr>
            <a:endParaRPr lang="en-US" altLang="zh-TW" sz="3200" dirty="0">
              <a:ea typeface="新細明體" panose="02020500000000000000" pitchFamily="18" charset="-120"/>
            </a:endParaRPr>
          </a:p>
          <a:p>
            <a:pPr lvl="1">
              <a:lnSpc>
                <a:spcPct val="90000"/>
              </a:lnSpc>
            </a:pPr>
            <a:endParaRPr lang="en-US" altLang="zh-TW" sz="2600" dirty="0">
              <a:ea typeface="新細明體" panose="02020500000000000000" pitchFamily="18" charset="-120"/>
            </a:endParaRPr>
          </a:p>
        </p:txBody>
      </p:sp>
      <p:sp>
        <p:nvSpPr>
          <p:cNvPr id="14340" name="Rectangle 5">
            <a:extLst>
              <a:ext uri="{FF2B5EF4-FFF2-40B4-BE49-F238E27FC236}">
                <a16:creationId xmlns:a16="http://schemas.microsoft.com/office/drawing/2014/main" id="{EBF34C36-7B6F-436F-B50F-B1F0EAE7D898}"/>
              </a:ext>
            </a:extLst>
          </p:cNvPr>
          <p:cNvSpPr>
            <a:spLocks noChangeArrowheads="1"/>
          </p:cNvSpPr>
          <p:nvPr/>
        </p:nvSpPr>
        <p:spPr bwMode="auto">
          <a:xfrm>
            <a:off x="1524000" y="-276225"/>
            <a:ext cx="184150" cy="552450"/>
          </a:xfrm>
          <a:prstGeom prst="rect">
            <a:avLst/>
          </a:prstGeom>
          <a:solidFill>
            <a:srgbClr val="EFF6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spcBef>
                <a:spcPct val="0"/>
              </a:spcBef>
              <a:buClrTx/>
              <a:buSzTx/>
              <a:buFontTx/>
              <a:buNone/>
            </a:pPr>
            <a:br>
              <a:rPr lang="en-US" altLang="zh-TW" sz="1200">
                <a:solidFill>
                  <a:srgbClr val="000000"/>
                </a:solidFill>
                <a:latin typeface="Microsoft YaHei UI" panose="020B0503020204020204" pitchFamily="34" charset="-122"/>
              </a:rPr>
            </a:br>
            <a:endParaRPr lang="en-US" altLang="zh-TW" sz="1800">
              <a:solidFill>
                <a:schemeClr val="tx1"/>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95626DA-F8BD-6BDE-BC06-1703333AECE6}"/>
              </a:ext>
            </a:extLst>
          </p:cNvPr>
          <p:cNvSpPr>
            <a:spLocks noGrp="1" noChangeArrowheads="1"/>
          </p:cNvSpPr>
          <p:nvPr>
            <p:ph type="title"/>
          </p:nvPr>
        </p:nvSpPr>
        <p:spPr>
          <a:xfrm>
            <a:off x="1676400" y="152400"/>
            <a:ext cx="9220200" cy="838200"/>
          </a:xfrm>
        </p:spPr>
        <p:txBody>
          <a:bodyPr/>
          <a:lstStyle/>
          <a:p>
            <a:r>
              <a:rPr lang="en-US" altLang="zh-TW" sz="3200" dirty="0">
                <a:latin typeface="新細明體" panose="02020500000000000000" pitchFamily="18" charset="-120"/>
                <a:ea typeface="新細明體" panose="02020500000000000000" pitchFamily="18" charset="-120"/>
              </a:rPr>
              <a:t>1.3  History and evolution of computer development</a:t>
            </a:r>
            <a:endParaRPr lang="zh-TW" altLang="en-US" sz="3200" dirty="0">
              <a:latin typeface="新細明體" panose="02020500000000000000" pitchFamily="18" charset="-120"/>
              <a:ea typeface="新細明體" panose="02020500000000000000" pitchFamily="18" charset="-120"/>
            </a:endParaRPr>
          </a:p>
        </p:txBody>
      </p:sp>
      <p:sp>
        <p:nvSpPr>
          <p:cNvPr id="40963" name="Rectangle 3">
            <a:extLst>
              <a:ext uri="{FF2B5EF4-FFF2-40B4-BE49-F238E27FC236}">
                <a16:creationId xmlns:a16="http://schemas.microsoft.com/office/drawing/2014/main" id="{791DB1FA-CBA7-DD47-C5A7-C5BB6B452222}"/>
              </a:ext>
            </a:extLst>
          </p:cNvPr>
          <p:cNvSpPr>
            <a:spLocks noGrp="1" noChangeArrowheads="1"/>
          </p:cNvSpPr>
          <p:nvPr>
            <p:ph type="body" idx="1"/>
          </p:nvPr>
        </p:nvSpPr>
        <p:spPr bwMode="auto">
          <a:xfrm>
            <a:off x="427831" y="1407459"/>
            <a:ext cx="11336338" cy="4195481"/>
          </a:xfrm>
        </p:spPr>
        <p:txBody>
          <a:bodyPr vert="horz" wrap="square" lIns="91440" tIns="45720" rIns="91440" bIns="45720" numCol="1" rtlCol="0" anchor="t" anchorCtr="0" compatLnSpc="1">
            <a:prstTxWarp prst="textNoShape">
              <a:avLst/>
            </a:prstTxWarp>
            <a:normAutofit/>
          </a:bodyPr>
          <a:lstStyle/>
          <a:p>
            <a:pPr>
              <a:defRPr/>
            </a:pPr>
            <a:r>
              <a:rPr lang="en-US" altLang="zh-TW" sz="2800" dirty="0">
                <a:latin typeface="新細明體" panose="02020500000000000000" pitchFamily="18" charset="-120"/>
                <a:ea typeface="新細明體" panose="02020500000000000000" pitchFamily="18" charset="-120"/>
              </a:rPr>
              <a:t>The origin of electronic computers - the era of mechanical types</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1642 ~1945</a:t>
            </a:r>
            <a:r>
              <a:rPr lang="zh-TW" altLang="en-US" sz="2800" dirty="0">
                <a:latin typeface="新細明體" panose="02020500000000000000" pitchFamily="18" charset="-120"/>
                <a:ea typeface="新細明體" panose="02020500000000000000" pitchFamily="18" charset="-120"/>
              </a:rPr>
              <a:t>）</a:t>
            </a:r>
          </a:p>
          <a:p>
            <a:pPr>
              <a:defRPr/>
            </a:pPr>
            <a:r>
              <a:rPr lang="en-US" altLang="zh-TW" sz="2800" dirty="0">
                <a:latin typeface="新細明體" panose="02020500000000000000" pitchFamily="18" charset="-120"/>
                <a:ea typeface="新細明體" panose="02020500000000000000" pitchFamily="18" charset="-120"/>
              </a:rPr>
              <a:t>The first generation of computers - the era of vacuum tubes</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1946~1953</a:t>
            </a:r>
            <a:r>
              <a:rPr lang="zh-TW" altLang="en-US" sz="2800" dirty="0">
                <a:latin typeface="新細明體" panose="02020500000000000000" pitchFamily="18" charset="-120"/>
                <a:ea typeface="新細明體" panose="02020500000000000000" pitchFamily="18" charset="-120"/>
              </a:rPr>
              <a:t>） </a:t>
            </a:r>
          </a:p>
          <a:p>
            <a:pPr>
              <a:defRPr/>
            </a:pPr>
            <a:r>
              <a:rPr lang="en-US" altLang="zh-TW" sz="2800" dirty="0">
                <a:latin typeface="新細明體" panose="02020500000000000000" pitchFamily="18" charset="-120"/>
                <a:ea typeface="新細明體" panose="02020500000000000000" pitchFamily="18" charset="-120"/>
              </a:rPr>
              <a:t>The second generation of computers - the transistor era</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1954~1965</a:t>
            </a:r>
            <a:r>
              <a:rPr lang="zh-TW" altLang="en-US" sz="2800" dirty="0">
                <a:latin typeface="新細明體" panose="02020500000000000000" pitchFamily="18" charset="-120"/>
                <a:ea typeface="新細明體" panose="02020500000000000000" pitchFamily="18" charset="-120"/>
              </a:rPr>
              <a:t>） </a:t>
            </a:r>
          </a:p>
          <a:p>
            <a:pPr>
              <a:defRPr/>
            </a:pPr>
            <a:r>
              <a:rPr lang="en-US" altLang="zh-TW" sz="2800" dirty="0">
                <a:latin typeface="新細明體" panose="02020500000000000000" pitchFamily="18" charset="-120"/>
                <a:ea typeface="新細明體" panose="02020500000000000000" pitchFamily="18" charset="-120"/>
              </a:rPr>
              <a:t>The third generation of computers - the era of integrated circuits</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1965~1980</a:t>
            </a:r>
            <a:r>
              <a:rPr lang="zh-TW" altLang="en-US" sz="2800" dirty="0">
                <a:latin typeface="新細明體" panose="02020500000000000000" pitchFamily="18" charset="-120"/>
                <a:ea typeface="新細明體" panose="02020500000000000000" pitchFamily="18" charset="-120"/>
              </a:rPr>
              <a:t>）</a:t>
            </a:r>
          </a:p>
          <a:p>
            <a:pPr>
              <a:defRPr/>
            </a:pPr>
            <a:r>
              <a:rPr lang="en-US" altLang="zh-TW" sz="2800" dirty="0">
                <a:latin typeface="新細明體" panose="02020500000000000000" pitchFamily="18" charset="-120"/>
                <a:ea typeface="新細明體" panose="02020500000000000000" pitchFamily="18" charset="-120"/>
              </a:rPr>
              <a:t>The fourth generation of computers - VLSI ultra-large integrated circuit era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1980~????</a:t>
            </a:r>
            <a:r>
              <a:rPr lang="zh-TW" altLang="en-US" sz="2800" dirty="0">
                <a:latin typeface="新細明體" panose="02020500000000000000" pitchFamily="18" charset="-120"/>
                <a:ea typeface="新細明體" panose="02020500000000000000" pitchFamily="18" charset="-12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9BE552D-9EE7-D8A9-7FDF-C0AC5501D84A}"/>
              </a:ext>
            </a:extLst>
          </p:cNvPr>
          <p:cNvSpPr>
            <a:spLocks noGrp="1" noChangeArrowheads="1"/>
          </p:cNvSpPr>
          <p:nvPr>
            <p:ph type="title"/>
          </p:nvPr>
        </p:nvSpPr>
        <p:spPr>
          <a:xfrm>
            <a:off x="793750" y="177800"/>
            <a:ext cx="9994900" cy="838200"/>
          </a:xfrm>
        </p:spPr>
        <p:txBody>
          <a:bodyPr/>
          <a:lstStyle/>
          <a:p>
            <a:r>
              <a:rPr lang="en-US" altLang="zh-TW" sz="2800" dirty="0">
                <a:latin typeface="新細明體" panose="02020500000000000000" pitchFamily="18" charset="-120"/>
                <a:ea typeface="新細明體" panose="02020500000000000000" pitchFamily="18" charset="-120"/>
              </a:rPr>
              <a:t>1.3.1 The origin of electronic computers - the era of mechanical types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1642~1945</a:t>
            </a:r>
            <a:r>
              <a:rPr lang="zh-TW" altLang="en-US" sz="2800" dirty="0">
                <a:latin typeface="新細明體" panose="02020500000000000000" pitchFamily="18" charset="-120"/>
                <a:ea typeface="新細明體" panose="02020500000000000000" pitchFamily="18" charset="-120"/>
              </a:rPr>
              <a:t>）</a:t>
            </a:r>
          </a:p>
        </p:txBody>
      </p:sp>
      <p:pic>
        <p:nvPicPr>
          <p:cNvPr id="16387" name="Picture 7" descr="查爾斯·巴貝奇的素描畫像">
            <a:extLst>
              <a:ext uri="{FF2B5EF4-FFF2-40B4-BE49-F238E27FC236}">
                <a16:creationId xmlns:a16="http://schemas.microsoft.com/office/drawing/2014/main" id="{C28D0F71-501E-3186-9E0E-8504B0DB1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59050"/>
            <a:ext cx="17399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倫敦科學博物館重建的差分機">
            <a:extLst>
              <a:ext uri="{FF2B5EF4-FFF2-40B4-BE49-F238E27FC236}">
                <a16:creationId xmlns:a16="http://schemas.microsoft.com/office/drawing/2014/main" id="{62743293-7488-9933-62F8-88EA4F554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2528888"/>
            <a:ext cx="27717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9">
            <a:extLst>
              <a:ext uri="{FF2B5EF4-FFF2-40B4-BE49-F238E27FC236}">
                <a16:creationId xmlns:a16="http://schemas.microsoft.com/office/drawing/2014/main" id="{BDADFBED-623A-BE0E-5632-F16B8A000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6" y="2482850"/>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10">
            <a:extLst>
              <a:ext uri="{FF2B5EF4-FFF2-40B4-BE49-F238E27FC236}">
                <a16:creationId xmlns:a16="http://schemas.microsoft.com/office/drawing/2014/main" id="{6A1707DC-BEFE-6C5A-2C0F-B2D70EC56EFC}"/>
              </a:ext>
            </a:extLst>
          </p:cNvPr>
          <p:cNvSpPr txBox="1">
            <a:spLocks noChangeArrowheads="1"/>
          </p:cNvSpPr>
          <p:nvPr/>
        </p:nvSpPr>
        <p:spPr bwMode="auto">
          <a:xfrm>
            <a:off x="2514600" y="6400800"/>
            <a:ext cx="2209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50000"/>
              </a:spcBef>
              <a:buClrTx/>
              <a:buSzTx/>
              <a:buFontTx/>
              <a:buNone/>
            </a:pPr>
            <a:endParaRPr lang="zh-TW" altLang="zh-TW" sz="2600">
              <a:solidFill>
                <a:schemeClr val="tx1"/>
              </a:solidFill>
              <a:latin typeface="Arial" panose="020B0604020202020204" pitchFamily="34" charset="0"/>
            </a:endParaRPr>
          </a:p>
        </p:txBody>
      </p:sp>
      <p:sp>
        <p:nvSpPr>
          <p:cNvPr id="16391" name="Text Box 11">
            <a:extLst>
              <a:ext uri="{FF2B5EF4-FFF2-40B4-BE49-F238E27FC236}">
                <a16:creationId xmlns:a16="http://schemas.microsoft.com/office/drawing/2014/main" id="{CF70B911-4A89-D6EE-CA19-707CD395454F}"/>
              </a:ext>
            </a:extLst>
          </p:cNvPr>
          <p:cNvSpPr txBox="1">
            <a:spLocks noChangeArrowheads="1"/>
          </p:cNvSpPr>
          <p:nvPr/>
        </p:nvSpPr>
        <p:spPr bwMode="auto">
          <a:xfrm>
            <a:off x="2209800" y="4692650"/>
            <a:ext cx="220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50000"/>
              </a:spcBef>
              <a:buClrTx/>
              <a:buSzTx/>
              <a:buFontTx/>
              <a:buNone/>
            </a:pPr>
            <a:r>
              <a:rPr lang="en-US" altLang="zh-TW" sz="2000" dirty="0">
                <a:solidFill>
                  <a:schemeClr val="tx1"/>
                </a:solidFill>
                <a:latin typeface="Arial" panose="020B0604020202020204" pitchFamily="34" charset="0"/>
              </a:rPr>
              <a:t>Charles Babbage</a:t>
            </a:r>
            <a:endParaRPr lang="zh-TW" altLang="en-US" sz="2600" dirty="0">
              <a:solidFill>
                <a:schemeClr val="tx1"/>
              </a:solidFill>
              <a:latin typeface="Arial" panose="020B0604020202020204" pitchFamily="34" charset="0"/>
            </a:endParaRPr>
          </a:p>
        </p:txBody>
      </p:sp>
      <p:sp>
        <p:nvSpPr>
          <p:cNvPr id="16392" name="Text Box 12">
            <a:extLst>
              <a:ext uri="{FF2B5EF4-FFF2-40B4-BE49-F238E27FC236}">
                <a16:creationId xmlns:a16="http://schemas.microsoft.com/office/drawing/2014/main" id="{E744B2D3-DC2F-349E-D72B-4401C9DFE044}"/>
              </a:ext>
            </a:extLst>
          </p:cNvPr>
          <p:cNvSpPr txBox="1">
            <a:spLocks noChangeArrowheads="1"/>
          </p:cNvSpPr>
          <p:nvPr/>
        </p:nvSpPr>
        <p:spPr bwMode="auto">
          <a:xfrm>
            <a:off x="5029200" y="4768850"/>
            <a:ext cx="152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dirty="0">
                <a:solidFill>
                  <a:schemeClr val="tx1"/>
                </a:solidFill>
                <a:latin typeface="Arial" panose="020B0604020202020204" pitchFamily="34" charset="0"/>
              </a:rPr>
              <a:t>Ms. Ida</a:t>
            </a:r>
            <a:endParaRPr lang="zh-TW" altLang="en-US" sz="1800" dirty="0">
              <a:solidFill>
                <a:schemeClr val="tx1"/>
              </a:solidFill>
              <a:latin typeface="Arial" panose="020B0604020202020204" pitchFamily="34" charset="0"/>
            </a:endParaRPr>
          </a:p>
        </p:txBody>
      </p:sp>
      <p:sp>
        <p:nvSpPr>
          <p:cNvPr id="16393" name="Text Box 13">
            <a:extLst>
              <a:ext uri="{FF2B5EF4-FFF2-40B4-BE49-F238E27FC236}">
                <a16:creationId xmlns:a16="http://schemas.microsoft.com/office/drawing/2014/main" id="{A0A2A3CC-D4B3-792A-3AD0-078B80A4CF4F}"/>
              </a:ext>
            </a:extLst>
          </p:cNvPr>
          <p:cNvSpPr txBox="1">
            <a:spLocks noChangeArrowheads="1"/>
          </p:cNvSpPr>
          <p:nvPr/>
        </p:nvSpPr>
        <p:spPr bwMode="auto">
          <a:xfrm>
            <a:off x="7543801" y="4660900"/>
            <a:ext cx="2695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Differential machine</a:t>
            </a:r>
            <a:endParaRPr lang="zh-TW" altLang="en-US" sz="2600">
              <a:solidFill>
                <a:schemeClr val="tx1"/>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B922F4E-6A17-1D88-0902-F28E9260E946}"/>
              </a:ext>
            </a:extLst>
          </p:cNvPr>
          <p:cNvSpPr>
            <a:spLocks noGrp="1" noChangeArrowheads="1"/>
          </p:cNvSpPr>
          <p:nvPr>
            <p:ph type="title"/>
          </p:nvPr>
        </p:nvSpPr>
        <p:spPr>
          <a:xfrm>
            <a:off x="1085850" y="152400"/>
            <a:ext cx="9505950" cy="838200"/>
          </a:xfrm>
        </p:spPr>
        <p:txBody>
          <a:bodyPr/>
          <a:lstStyle/>
          <a:p>
            <a:r>
              <a:rPr lang="en-US" altLang="zh-TW" sz="2800" dirty="0">
                <a:latin typeface="新細明體" panose="02020500000000000000" pitchFamily="18" charset="-120"/>
                <a:ea typeface="新細明體" panose="02020500000000000000" pitchFamily="18" charset="-120"/>
              </a:rPr>
              <a:t>1.3.2 The first generation of computers - the era of vacuum tubes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1946~1953</a:t>
            </a:r>
            <a:r>
              <a:rPr lang="zh-TW" altLang="en-US" sz="2800" dirty="0">
                <a:latin typeface="新細明體" panose="02020500000000000000" pitchFamily="18" charset="-120"/>
                <a:ea typeface="新細明體" panose="02020500000000000000" pitchFamily="18" charset="-120"/>
              </a:rPr>
              <a:t>）</a:t>
            </a:r>
          </a:p>
        </p:txBody>
      </p:sp>
      <p:pic>
        <p:nvPicPr>
          <p:cNvPr id="17411" name="Picture 4">
            <a:extLst>
              <a:ext uri="{FF2B5EF4-FFF2-40B4-BE49-F238E27FC236}">
                <a16:creationId xmlns:a16="http://schemas.microsoft.com/office/drawing/2014/main" id="{EAC20C3E-7464-462C-B489-1E0266F2C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3057526"/>
            <a:ext cx="22383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
            <a:extLst>
              <a:ext uri="{FF2B5EF4-FFF2-40B4-BE49-F238E27FC236}">
                <a16:creationId xmlns:a16="http://schemas.microsoft.com/office/drawing/2014/main" id="{8DB01715-386D-92CF-6E13-4820166932F3}"/>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4800601" y="2790826"/>
            <a:ext cx="2428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a:extLst>
              <a:ext uri="{FF2B5EF4-FFF2-40B4-BE49-F238E27FC236}">
                <a16:creationId xmlns:a16="http://schemas.microsoft.com/office/drawing/2014/main" id="{B1D579C3-C6E7-12F5-E3EB-5FAE87BC5379}"/>
              </a:ext>
            </a:extLst>
          </p:cNvPr>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7772401" y="2552700"/>
            <a:ext cx="22002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7">
            <a:extLst>
              <a:ext uri="{FF2B5EF4-FFF2-40B4-BE49-F238E27FC236}">
                <a16:creationId xmlns:a16="http://schemas.microsoft.com/office/drawing/2014/main" id="{940089CF-E9C9-AE4A-4F3A-7A8E21EA9231}"/>
              </a:ext>
            </a:extLst>
          </p:cNvPr>
          <p:cNvSpPr txBox="1">
            <a:spLocks noChangeArrowheads="1"/>
          </p:cNvSpPr>
          <p:nvPr/>
        </p:nvSpPr>
        <p:spPr bwMode="auto">
          <a:xfrm>
            <a:off x="2057400" y="4921250"/>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vacuum tube</a:t>
            </a:r>
            <a:r>
              <a:rPr lang="zh-TW" altLang="en-US" sz="1800">
                <a:solidFill>
                  <a:schemeClr val="tx1"/>
                </a:solidFill>
                <a:latin typeface="Arial" panose="020B0604020202020204" pitchFamily="34" charset="0"/>
              </a:rPr>
              <a:t> </a:t>
            </a:r>
          </a:p>
        </p:txBody>
      </p:sp>
      <p:sp>
        <p:nvSpPr>
          <p:cNvPr id="17415" name="Text Box 8">
            <a:extLst>
              <a:ext uri="{FF2B5EF4-FFF2-40B4-BE49-F238E27FC236}">
                <a16:creationId xmlns:a16="http://schemas.microsoft.com/office/drawing/2014/main" id="{A1F73FE4-1197-6620-A45A-749843B79070}"/>
              </a:ext>
            </a:extLst>
          </p:cNvPr>
          <p:cNvSpPr txBox="1">
            <a:spLocks noChangeArrowheads="1"/>
          </p:cNvSpPr>
          <p:nvPr/>
        </p:nvSpPr>
        <p:spPr bwMode="auto">
          <a:xfrm>
            <a:off x="4953000" y="4876800"/>
            <a:ext cx="2057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Times New Roman" panose="02020603050405020304" pitchFamily="18" charset="0"/>
                <a:ea typeface="標楷體" panose="03000509000000000000" pitchFamily="65" charset="-120"/>
              </a:rPr>
              <a:t>Eckert&amp;Mauchly</a:t>
            </a:r>
            <a:r>
              <a:rPr lang="en-US" altLang="zh-TW" sz="2600">
                <a:solidFill>
                  <a:schemeClr val="tx1"/>
                </a:solidFill>
                <a:latin typeface="Arial" panose="020B0604020202020204" pitchFamily="34" charset="0"/>
              </a:rPr>
              <a:t>  </a:t>
            </a:r>
            <a:r>
              <a:rPr lang="en-US" altLang="zh-TW" sz="1800">
                <a:solidFill>
                  <a:schemeClr val="tx1"/>
                </a:solidFill>
                <a:latin typeface="Arial" panose="020B0604020202020204" pitchFamily="34" charset="0"/>
              </a:rPr>
              <a:t> </a:t>
            </a:r>
          </a:p>
        </p:txBody>
      </p:sp>
      <p:sp>
        <p:nvSpPr>
          <p:cNvPr id="17416" name="Text Box 9">
            <a:extLst>
              <a:ext uri="{FF2B5EF4-FFF2-40B4-BE49-F238E27FC236}">
                <a16:creationId xmlns:a16="http://schemas.microsoft.com/office/drawing/2014/main" id="{FF38E397-4F11-DF26-19E4-060A11EEF299}"/>
              </a:ext>
            </a:extLst>
          </p:cNvPr>
          <p:cNvSpPr txBox="1">
            <a:spLocks noChangeArrowheads="1"/>
          </p:cNvSpPr>
          <p:nvPr/>
        </p:nvSpPr>
        <p:spPr bwMode="auto">
          <a:xfrm>
            <a:off x="7772400" y="4914901"/>
            <a:ext cx="2286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Times New Roman" panose="02020603050405020304" pitchFamily="18" charset="0"/>
                <a:ea typeface="標楷體" panose="03000509000000000000" pitchFamily="65" charset="-120"/>
              </a:rPr>
              <a:t>ENIAC </a:t>
            </a:r>
            <a:r>
              <a:rPr lang="en-US" altLang="zh-TW" sz="2000">
                <a:solidFill>
                  <a:schemeClr val="tx1"/>
                </a:solidFill>
                <a:latin typeface="Arial" panose="020B0604020202020204" pitchFamily="34" charset="0"/>
              </a:rPr>
              <a:t>calculator</a:t>
            </a:r>
            <a:r>
              <a:rPr lang="zh-TW" altLang="en-US" sz="2600">
                <a:solidFill>
                  <a:schemeClr val="tx1"/>
                </a:solidFill>
                <a:latin typeface="Arial" panose="020B0604020202020204" pitchFamily="34" charset="0"/>
              </a:rPr>
              <a:t> </a:t>
            </a:r>
            <a:r>
              <a:rPr lang="zh-TW" altLang="en-US" sz="1800">
                <a:solidFill>
                  <a:schemeClr val="tx1"/>
                </a:solidFill>
                <a:latin typeface="Arial" panose="020B0604020202020204"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6F84482-C646-9F7F-84D6-75A7D2E2F2A1}"/>
              </a:ext>
            </a:extLst>
          </p:cNvPr>
          <p:cNvSpPr>
            <a:spLocks noGrp="1" noChangeArrowheads="1"/>
          </p:cNvSpPr>
          <p:nvPr>
            <p:ph type="title"/>
          </p:nvPr>
        </p:nvSpPr>
        <p:spPr>
          <a:xfrm>
            <a:off x="1136650" y="152400"/>
            <a:ext cx="9531350" cy="838200"/>
          </a:xfrm>
        </p:spPr>
        <p:txBody>
          <a:bodyPr/>
          <a:lstStyle/>
          <a:p>
            <a:r>
              <a:rPr lang="en-US" altLang="zh-TW" sz="2800" dirty="0">
                <a:latin typeface="新細明體" panose="02020500000000000000" pitchFamily="18" charset="-120"/>
                <a:ea typeface="新細明體" panose="02020500000000000000" pitchFamily="18" charset="-120"/>
              </a:rPr>
              <a:t>1.3.3 The second generation of computers - the transistor era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1954~1965</a:t>
            </a:r>
            <a:r>
              <a:rPr lang="zh-TW" altLang="en-US" sz="2800" dirty="0">
                <a:latin typeface="新細明體" panose="02020500000000000000" pitchFamily="18" charset="-120"/>
                <a:ea typeface="新細明體" panose="02020500000000000000" pitchFamily="18" charset="-120"/>
              </a:rPr>
              <a:t>）</a:t>
            </a:r>
          </a:p>
        </p:txBody>
      </p:sp>
      <p:pic>
        <p:nvPicPr>
          <p:cNvPr id="18435" name="Picture 4">
            <a:extLst>
              <a:ext uri="{FF2B5EF4-FFF2-40B4-BE49-F238E27FC236}">
                <a16:creationId xmlns:a16="http://schemas.microsoft.com/office/drawing/2014/main" id="{1A5A9137-1A39-1569-94B4-113639989FA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343400" y="2230438"/>
            <a:ext cx="36576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5">
            <a:extLst>
              <a:ext uri="{FF2B5EF4-FFF2-40B4-BE49-F238E27FC236}">
                <a16:creationId xmlns:a16="http://schemas.microsoft.com/office/drawing/2014/main" id="{FC0D09FE-4316-FC2F-61AD-7DF1598509CB}"/>
              </a:ext>
            </a:extLst>
          </p:cNvPr>
          <p:cNvSpPr txBox="1">
            <a:spLocks noChangeArrowheads="1"/>
          </p:cNvSpPr>
          <p:nvPr/>
        </p:nvSpPr>
        <p:spPr bwMode="auto">
          <a:xfrm>
            <a:off x="4267200" y="5257800"/>
            <a:ext cx="4038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Times New Roman" panose="02020603050405020304" pitchFamily="18" charset="0"/>
                <a:ea typeface="標楷體" panose="03000509000000000000" pitchFamily="65" charset="-120"/>
              </a:rPr>
              <a:t>IBM </a:t>
            </a:r>
            <a:r>
              <a:rPr lang="en-US" altLang="zh-TW" sz="2000">
                <a:solidFill>
                  <a:schemeClr val="tx1"/>
                </a:solidFill>
                <a:latin typeface="Arial" panose="020B0604020202020204" pitchFamily="34" charset="0"/>
              </a:rPr>
              <a:t>On the Model 7094 computer</a:t>
            </a:r>
            <a:endParaRPr lang="zh-TW" altLang="en-US" sz="1800">
              <a:solidFill>
                <a:schemeClr val="tx1"/>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044934F-36B0-D7CD-5CE6-9C8E644D2A3A}"/>
              </a:ext>
            </a:extLst>
          </p:cNvPr>
          <p:cNvSpPr>
            <a:spLocks noGrp="1" noChangeArrowheads="1"/>
          </p:cNvSpPr>
          <p:nvPr>
            <p:ph type="title"/>
          </p:nvPr>
        </p:nvSpPr>
        <p:spPr>
          <a:xfrm>
            <a:off x="654050" y="88900"/>
            <a:ext cx="9709150" cy="838200"/>
          </a:xfrm>
        </p:spPr>
        <p:txBody>
          <a:bodyPr/>
          <a:lstStyle/>
          <a:p>
            <a:r>
              <a:rPr lang="en-US" altLang="zh-TW" sz="2800" dirty="0">
                <a:latin typeface="新細明體" panose="02020500000000000000" pitchFamily="18" charset="-120"/>
                <a:ea typeface="新細明體" panose="02020500000000000000" pitchFamily="18" charset="-120"/>
              </a:rPr>
              <a:t>1.3.4 The third generation of computers - the era of integrated circuits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1965~1980</a:t>
            </a:r>
            <a:r>
              <a:rPr lang="zh-TW" altLang="en-US" sz="2800" dirty="0">
                <a:latin typeface="新細明體" panose="02020500000000000000" pitchFamily="18" charset="-120"/>
                <a:ea typeface="新細明體" panose="02020500000000000000" pitchFamily="18" charset="-120"/>
              </a:rPr>
              <a:t>）</a:t>
            </a:r>
          </a:p>
        </p:txBody>
      </p:sp>
      <p:pic>
        <p:nvPicPr>
          <p:cNvPr id="19459" name="Picture 5">
            <a:extLst>
              <a:ext uri="{FF2B5EF4-FFF2-40B4-BE49-F238E27FC236}">
                <a16:creationId xmlns:a16="http://schemas.microsoft.com/office/drawing/2014/main" id="{CC01CBAC-B304-8806-9E31-029EDBF4F5EF}"/>
              </a:ext>
            </a:extLst>
          </p:cNvPr>
          <p:cNvPicPr>
            <a:picLocks noChangeAspect="1" noChangeArrowheads="1"/>
          </p:cNvPicPr>
          <p:nvPr/>
        </p:nvPicPr>
        <p:blipFill>
          <a:blip r:embed="rId2">
            <a:lum bright="-6000" contrast="-6000"/>
            <a:grayscl/>
            <a:extLst>
              <a:ext uri="{28A0092B-C50C-407E-A947-70E740481C1C}">
                <a14:useLocalDpi xmlns:a14="http://schemas.microsoft.com/office/drawing/2010/main" val="0"/>
              </a:ext>
            </a:extLst>
          </a:blip>
          <a:srcRect/>
          <a:stretch>
            <a:fillRect/>
          </a:stretch>
        </p:blipFill>
        <p:spPr bwMode="auto">
          <a:xfrm>
            <a:off x="2819401" y="2482851"/>
            <a:ext cx="287972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a:extLst>
              <a:ext uri="{FF2B5EF4-FFF2-40B4-BE49-F238E27FC236}">
                <a16:creationId xmlns:a16="http://schemas.microsoft.com/office/drawing/2014/main" id="{D99F831C-F838-F975-24AE-06D4B03F8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476" y="2520950"/>
            <a:ext cx="28797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6">
            <a:extLst>
              <a:ext uri="{FF2B5EF4-FFF2-40B4-BE49-F238E27FC236}">
                <a16:creationId xmlns:a16="http://schemas.microsoft.com/office/drawing/2014/main" id="{0A605F88-A031-0258-0195-78ADC857E44F}"/>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19462" name="Rectangle 7">
            <a:extLst>
              <a:ext uri="{FF2B5EF4-FFF2-40B4-BE49-F238E27FC236}">
                <a16:creationId xmlns:a16="http://schemas.microsoft.com/office/drawing/2014/main" id="{39C7AB1C-F9F6-DF1F-CD26-606CE83ADC3A}"/>
              </a:ext>
            </a:extLst>
          </p:cNvPr>
          <p:cNvSpPr>
            <a:spLocks noChangeArrowheads="1"/>
          </p:cNvSpPr>
          <p:nvPr/>
        </p:nvSpPr>
        <p:spPr bwMode="auto">
          <a:xfrm>
            <a:off x="5934075" y="1552576"/>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0"/>
              </a:spcBef>
              <a:buClrTx/>
              <a:buSzTx/>
              <a:buFontTx/>
              <a:buNone/>
            </a:pPr>
            <a:r>
              <a:rPr lang="en-US" altLang="zh-TW" sz="1000">
                <a:solidFill>
                  <a:schemeClr val="tx1"/>
                </a:solidFill>
                <a:latin typeface="Arial" panose="020B0604020202020204" pitchFamily="34" charset="0"/>
                <a:ea typeface="全真粗黑體" charset="-120"/>
                <a:cs typeface="Times New Roman" panose="02020603050405020304" pitchFamily="18" charset="0"/>
              </a:rPr>
              <a:t>    </a:t>
            </a:r>
            <a:endParaRPr lang="en-US" altLang="zh-TW" sz="1800">
              <a:solidFill>
                <a:schemeClr val="tx1"/>
              </a:solidFill>
              <a:latin typeface="Arial" panose="020B0604020202020204" pitchFamily="34" charset="0"/>
              <a:ea typeface="全真粗黑體" charset="-120"/>
              <a:cs typeface="Times New Roman" panose="02020603050405020304" pitchFamily="18" charset="0"/>
            </a:endParaRPr>
          </a:p>
        </p:txBody>
      </p:sp>
      <p:sp>
        <p:nvSpPr>
          <p:cNvPr id="19463" name="Text Box 8">
            <a:extLst>
              <a:ext uri="{FF2B5EF4-FFF2-40B4-BE49-F238E27FC236}">
                <a16:creationId xmlns:a16="http://schemas.microsoft.com/office/drawing/2014/main" id="{D2C8AF0F-587B-A5FF-3367-CEBE0604765E}"/>
              </a:ext>
            </a:extLst>
          </p:cNvPr>
          <p:cNvSpPr txBox="1">
            <a:spLocks noChangeArrowheads="1"/>
          </p:cNvSpPr>
          <p:nvPr/>
        </p:nvSpPr>
        <p:spPr bwMode="auto">
          <a:xfrm>
            <a:off x="2819400" y="4692651"/>
            <a:ext cx="2895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Times New Roman" panose="02020603050405020304" pitchFamily="18" charset="0"/>
                <a:ea typeface="標楷體" panose="03000509000000000000" pitchFamily="65" charset="-120"/>
              </a:rPr>
              <a:t>Intel 4004 </a:t>
            </a:r>
            <a:r>
              <a:rPr lang="en-US" altLang="zh-TW" sz="2000">
                <a:solidFill>
                  <a:schemeClr val="tx1"/>
                </a:solidFill>
                <a:latin typeface="Arial" panose="020B0604020202020204" pitchFamily="34" charset="0"/>
              </a:rPr>
              <a:t>Processor appearance</a:t>
            </a:r>
            <a:endParaRPr lang="zh-TW" altLang="en-US" sz="2600">
              <a:solidFill>
                <a:schemeClr val="tx1"/>
              </a:solidFill>
              <a:latin typeface="Arial" panose="020B0604020202020204" pitchFamily="34" charset="0"/>
            </a:endParaRPr>
          </a:p>
        </p:txBody>
      </p:sp>
      <p:sp>
        <p:nvSpPr>
          <p:cNvPr id="19464" name="Text Box 9">
            <a:extLst>
              <a:ext uri="{FF2B5EF4-FFF2-40B4-BE49-F238E27FC236}">
                <a16:creationId xmlns:a16="http://schemas.microsoft.com/office/drawing/2014/main" id="{FE735DA4-9EC4-6011-B941-CD5395489CB9}"/>
              </a:ext>
            </a:extLst>
          </p:cNvPr>
          <p:cNvSpPr txBox="1">
            <a:spLocks noChangeArrowheads="1"/>
          </p:cNvSpPr>
          <p:nvPr/>
        </p:nvSpPr>
        <p:spPr bwMode="auto">
          <a:xfrm>
            <a:off x="5837238" y="4692650"/>
            <a:ext cx="3886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Times New Roman" panose="02020603050405020304" pitchFamily="18" charset="0"/>
                <a:ea typeface="標楷體" panose="03000509000000000000" pitchFamily="65" charset="-120"/>
              </a:rPr>
              <a:t>Intel 4004 Processor micrograph</a:t>
            </a:r>
            <a:endParaRPr lang="zh-TW" altLang="en-US" sz="2600">
              <a:solidFill>
                <a:schemeClr val="tx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EA37799-9A54-CF21-78D9-70A332022250}"/>
              </a:ext>
            </a:extLst>
          </p:cNvPr>
          <p:cNvSpPr>
            <a:spLocks noGrp="1" noChangeArrowheads="1"/>
          </p:cNvSpPr>
          <p:nvPr>
            <p:ph type="title"/>
          </p:nvPr>
        </p:nvSpPr>
        <p:spPr>
          <a:xfrm>
            <a:off x="406400" y="190500"/>
            <a:ext cx="10109200" cy="838200"/>
          </a:xfrm>
        </p:spPr>
        <p:txBody>
          <a:bodyPr/>
          <a:lstStyle/>
          <a:p>
            <a:r>
              <a:rPr lang="en-US" altLang="zh-TW" sz="2800" dirty="0">
                <a:latin typeface="新細明體" panose="02020500000000000000" pitchFamily="18" charset="-120"/>
                <a:ea typeface="新細明體" panose="02020500000000000000" pitchFamily="18" charset="-120"/>
              </a:rPr>
              <a:t>1.3.5 The fourth generation of computers - VLSI ultra-large integrated circuit era </a:t>
            </a:r>
            <a:r>
              <a:rPr lang="zh-TW" altLang="en-US" sz="2800" dirty="0">
                <a:latin typeface="新細明體" panose="02020500000000000000" pitchFamily="18" charset="-120"/>
                <a:ea typeface="新細明體" panose="02020500000000000000" pitchFamily="18" charset="-120"/>
              </a:rPr>
              <a:t>（</a:t>
            </a:r>
            <a:r>
              <a:rPr lang="en-US" altLang="zh-TW" sz="2800" dirty="0">
                <a:latin typeface="新細明體" panose="02020500000000000000" pitchFamily="18" charset="-120"/>
                <a:ea typeface="新細明體" panose="02020500000000000000" pitchFamily="18" charset="-120"/>
              </a:rPr>
              <a:t>1980~????</a:t>
            </a:r>
            <a:r>
              <a:rPr lang="zh-TW" altLang="en-US" sz="2800" dirty="0">
                <a:latin typeface="新細明體" panose="02020500000000000000" pitchFamily="18" charset="-120"/>
                <a:ea typeface="新細明體" panose="02020500000000000000" pitchFamily="18" charset="-120"/>
              </a:rPr>
              <a:t>）</a:t>
            </a:r>
          </a:p>
        </p:txBody>
      </p:sp>
      <p:sp>
        <p:nvSpPr>
          <p:cNvPr id="22531" name="Rectangle 3">
            <a:extLst>
              <a:ext uri="{FF2B5EF4-FFF2-40B4-BE49-F238E27FC236}">
                <a16:creationId xmlns:a16="http://schemas.microsoft.com/office/drawing/2014/main" id="{024A3A15-E73B-3101-C007-29CBE5B273D8}"/>
              </a:ext>
            </a:extLst>
          </p:cNvPr>
          <p:cNvSpPr>
            <a:spLocks noGrp="1" noChangeArrowheads="1"/>
          </p:cNvSpPr>
          <p:nvPr>
            <p:ph type="body" idx="1"/>
          </p:nvPr>
        </p:nvSpPr>
        <p:spPr bwMode="auto">
          <a:xfrm>
            <a:off x="1981200" y="1250951"/>
            <a:ext cx="8229600" cy="4525963"/>
          </a:xfrm>
        </p:spPr>
        <p:txBody>
          <a:bodyPr vert="horz" wrap="square" lIns="91440" tIns="45720" rIns="91440" bIns="45720" numCol="1" rtlCol="0" anchor="t" anchorCtr="0" compatLnSpc="1">
            <a:prstTxWarp prst="textNoShape">
              <a:avLst/>
            </a:prstTxWarp>
            <a:noAutofit/>
          </a:bodyPr>
          <a:lstStyle/>
          <a:p>
            <a:pPr>
              <a:defRPr/>
            </a:pPr>
            <a:r>
              <a:rPr lang="en-US" altLang="zh-TW" sz="2800" dirty="0">
                <a:latin typeface="新細明體" panose="02020500000000000000" pitchFamily="18" charset="-120"/>
                <a:ea typeface="新細明體" panose="02020500000000000000" pitchFamily="18" charset="-120"/>
              </a:rPr>
              <a:t>The various computer processors we see today are all products after the VLSI era</a:t>
            </a:r>
          </a:p>
          <a:p>
            <a:pPr marL="0" indent="0">
              <a:buNone/>
              <a:defRPr/>
            </a:pPr>
            <a:endParaRPr lang="zh-TW" altLang="en-US" sz="2800" dirty="0">
              <a:latin typeface="新細明體" panose="02020500000000000000" pitchFamily="18" charset="-120"/>
              <a:ea typeface="新細明體" panose="02020500000000000000" pitchFamily="18" charset="-120"/>
            </a:endParaRPr>
          </a:p>
          <a:p>
            <a:pPr>
              <a:defRPr/>
            </a:pPr>
            <a:r>
              <a:rPr lang="en-US" altLang="zh-TW" sz="2800" dirty="0">
                <a:latin typeface="新細明體" panose="02020500000000000000" pitchFamily="18" charset="-120"/>
                <a:ea typeface="新細明體" panose="02020500000000000000" pitchFamily="18" charset="-120"/>
              </a:rPr>
              <a:t>At present, the development of integrated circuits has further entered the era of the so-called nanometer. </a:t>
            </a:r>
            <a:endParaRPr lang="zh-TW" altLang="en-US" sz="2800" dirty="0">
              <a:latin typeface="新細明體" panose="02020500000000000000" pitchFamily="18" charset="-120"/>
              <a:ea typeface="新細明體" panose="02020500000000000000" pitchFamily="18" charset="-120"/>
            </a:endParaRPr>
          </a:p>
          <a:p>
            <a:pPr>
              <a:buFont typeface="Wingdings 2" panose="05020102010507070707" pitchFamily="18" charset="2"/>
              <a:buNone/>
              <a:defRPr/>
            </a:pPr>
            <a:endParaRPr lang="zh-TW" altLang="en-US" sz="2800" dirty="0">
              <a:latin typeface="新細明體" panose="02020500000000000000" pitchFamily="18" charset="-120"/>
              <a:ea typeface="新細明體" panose="02020500000000000000" pitchFamily="18" charset="-120"/>
            </a:endParaRPr>
          </a:p>
          <a:p>
            <a:pPr>
              <a:defRPr/>
            </a:pPr>
            <a:r>
              <a:rPr lang="en-US" altLang="zh-TW" sz="2800" dirty="0">
                <a:latin typeface="新細明體" panose="02020500000000000000" pitchFamily="18" charset="-120"/>
                <a:ea typeface="新細明體" panose="02020500000000000000" pitchFamily="18" charset="-120"/>
              </a:rPr>
              <a:t>More precise processes, smaller chips, and more transistors will surely bring us more powerful and efficient processors.</a:t>
            </a:r>
            <a:endParaRPr lang="zh-TW" altLang="en-US" sz="2800" dirty="0">
              <a:latin typeface="新細明體" panose="02020500000000000000" pitchFamily="18" charset="-120"/>
              <a:ea typeface="新細明體" panose="02020500000000000000" pitchFamily="18" charset="-12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7987708-CC17-D26E-61CB-0C731D5DB409}"/>
              </a:ext>
            </a:extLst>
          </p:cNvPr>
          <p:cNvSpPr>
            <a:spLocks noGrp="1" noChangeArrowheads="1"/>
          </p:cNvSpPr>
          <p:nvPr>
            <p:ph type="title"/>
          </p:nvPr>
        </p:nvSpPr>
        <p:spPr>
          <a:xfrm>
            <a:off x="406400" y="474779"/>
            <a:ext cx="11582400" cy="838200"/>
          </a:xfrm>
        </p:spPr>
        <p:txBody>
          <a:bodyPr/>
          <a:lstStyle/>
          <a:p>
            <a:r>
              <a:rPr lang="en-US" altLang="zh-TW" sz="2800">
                <a:latin typeface="Times New Roman" panose="02020603050405020304" pitchFamily="18" charset="0"/>
                <a:ea typeface="標楷體" panose="03000509000000000000" pitchFamily="65" charset="-120"/>
              </a:rPr>
              <a:t>1.4 Moore</a:t>
            </a:r>
            <a:r>
              <a:rPr lang="zh-TW" altLang="en-US" sz="2800">
                <a:latin typeface="Times New Roman" panose="02020603050405020304" pitchFamily="18" charset="0"/>
                <a:ea typeface="標楷體" panose="03000509000000000000" pitchFamily="65" charset="-120"/>
              </a:rPr>
              <a:t> </a:t>
            </a:r>
            <a:r>
              <a:rPr lang="en-US" altLang="zh-TW" sz="2800">
                <a:latin typeface="Times New Roman" panose="02020603050405020304" pitchFamily="18" charset="0"/>
                <a:ea typeface="標楷體" panose="03000509000000000000" pitchFamily="65" charset="-120"/>
              </a:rPr>
              <a:t>Law</a:t>
            </a:r>
            <a:endParaRPr lang="zh-TW" altLang="en-US">
              <a:ea typeface="新細明體" panose="02020500000000000000" pitchFamily="18" charset="-120"/>
            </a:endParaRPr>
          </a:p>
        </p:txBody>
      </p:sp>
      <p:sp>
        <p:nvSpPr>
          <p:cNvPr id="21507" name="Rectangle 5">
            <a:extLst>
              <a:ext uri="{FF2B5EF4-FFF2-40B4-BE49-F238E27FC236}">
                <a16:creationId xmlns:a16="http://schemas.microsoft.com/office/drawing/2014/main" id="{974CAD6D-3DF6-2C40-D809-864B289BF422}"/>
              </a:ext>
            </a:extLst>
          </p:cNvPr>
          <p:cNvSpPr>
            <a:spLocks noChangeArrowheads="1"/>
          </p:cNvSpPr>
          <p:nvPr/>
        </p:nvSpPr>
        <p:spPr bwMode="auto">
          <a:xfrm>
            <a:off x="1524001" y="15488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2" name="Object 4">
            <a:extLst>
              <a:ext uri="{FF2B5EF4-FFF2-40B4-BE49-F238E27FC236}">
                <a16:creationId xmlns:a16="http://schemas.microsoft.com/office/drawing/2014/main" id="{9C2C01A5-3C06-EE11-0662-0D9FC3D4AE22}"/>
              </a:ext>
            </a:extLst>
          </p:cNvPr>
          <p:cNvGraphicFramePr>
            <a:graphicFrameLocks noChangeAspect="1"/>
          </p:cNvGraphicFramePr>
          <p:nvPr>
            <p:extLst>
              <p:ext uri="{D42A27DB-BD31-4B8C-83A1-F6EECF244321}">
                <p14:modId xmlns:p14="http://schemas.microsoft.com/office/powerpoint/2010/main" val="2028465397"/>
              </p:ext>
            </p:extLst>
          </p:nvPr>
        </p:nvGraphicFramePr>
        <p:xfrm>
          <a:off x="3784600" y="1544638"/>
          <a:ext cx="4575175" cy="3289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856" name="Group 304">
            <a:extLst>
              <a:ext uri="{FF2B5EF4-FFF2-40B4-BE49-F238E27FC236}">
                <a16:creationId xmlns:a16="http://schemas.microsoft.com/office/drawing/2014/main" id="{57D3BEA6-9477-5CAD-13F5-ADE5201A223D}"/>
              </a:ext>
            </a:extLst>
          </p:cNvPr>
          <p:cNvGraphicFramePr>
            <a:graphicFrameLocks noGrp="1"/>
          </p:cNvGraphicFramePr>
          <p:nvPr>
            <p:ph idx="1"/>
            <p:extLst>
              <p:ext uri="{D42A27DB-BD31-4B8C-83A1-F6EECF244321}">
                <p14:modId xmlns:p14="http://schemas.microsoft.com/office/powerpoint/2010/main" val="1796053778"/>
              </p:ext>
            </p:extLst>
          </p:nvPr>
        </p:nvGraphicFramePr>
        <p:xfrm>
          <a:off x="2151063" y="4953001"/>
          <a:ext cx="8350568" cy="944563"/>
        </p:xfrm>
        <a:graphic>
          <a:graphicData uri="http://schemas.openxmlformats.org/drawingml/2006/table">
            <a:tbl>
              <a:tblPr/>
              <a:tblGrid>
                <a:gridCol w="1108393">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728662">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gridCol w="646112">
                  <a:extLst>
                    <a:ext uri="{9D8B030D-6E8A-4147-A177-3AD203B41FA5}">
                      <a16:colId xmlns:a16="http://schemas.microsoft.com/office/drawing/2014/main" val="20006"/>
                    </a:ext>
                  </a:extLst>
                </a:gridCol>
                <a:gridCol w="671513">
                  <a:extLst>
                    <a:ext uri="{9D8B030D-6E8A-4147-A177-3AD203B41FA5}">
                      <a16:colId xmlns:a16="http://schemas.microsoft.com/office/drawing/2014/main" val="20007"/>
                    </a:ext>
                  </a:extLst>
                </a:gridCol>
                <a:gridCol w="693737">
                  <a:extLst>
                    <a:ext uri="{9D8B030D-6E8A-4147-A177-3AD203B41FA5}">
                      <a16:colId xmlns:a16="http://schemas.microsoft.com/office/drawing/2014/main" val="20008"/>
                    </a:ext>
                  </a:extLst>
                </a:gridCol>
                <a:gridCol w="692150">
                  <a:extLst>
                    <a:ext uri="{9D8B030D-6E8A-4147-A177-3AD203B41FA5}">
                      <a16:colId xmlns:a16="http://schemas.microsoft.com/office/drawing/2014/main" val="20009"/>
                    </a:ext>
                  </a:extLst>
                </a:gridCol>
                <a:gridCol w="590550">
                  <a:extLst>
                    <a:ext uri="{9D8B030D-6E8A-4147-A177-3AD203B41FA5}">
                      <a16:colId xmlns:a16="http://schemas.microsoft.com/office/drawing/2014/main" val="20010"/>
                    </a:ext>
                  </a:extLst>
                </a:gridCol>
                <a:gridCol w="604838">
                  <a:extLst>
                    <a:ext uri="{9D8B030D-6E8A-4147-A177-3AD203B41FA5}">
                      <a16:colId xmlns:a16="http://schemas.microsoft.com/office/drawing/2014/main" val="20011"/>
                    </a:ext>
                  </a:extLst>
                </a:gridCol>
              </a:tblGrid>
              <a:tr h="415925">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rPr>
                        <a:t>Intel</a:t>
                      </a:r>
                      <a:endParaRPr kumimoji="0" lang="en-US" altLang="zh-TW" sz="10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zh-TW" altLang="en-US" sz="8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rPr>
                        <a:t>處理器</a:t>
                      </a:r>
                      <a:endParaRPr kumimoji="0" lang="zh-TW" altLang="en-US" sz="18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8086</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80286</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386 DX</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486 DX</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 Pro</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 Ⅱ</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000" b="0" i="0" u="none" strike="noStrike" cap="none" normalizeH="0" baseline="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Ⅲ</a:t>
                      </a:r>
                      <a:endParaRPr kumimoji="0" lang="en-US" altLang="zh-TW" sz="1800" b="0" i="0" u="none" strike="noStrike" cap="none" normalizeH="0" baseline="0">
                        <a:ln>
                          <a:noFill/>
                        </a:ln>
                        <a:solidFill>
                          <a:schemeClr val="tx1"/>
                        </a:solidFill>
                        <a:effectLst/>
                        <a:latin typeface="Franklin Gothic Book" panose="020B0503020102020204" pitchFamily="34" charset="0"/>
                        <a:ea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000" b="0" i="0" u="none" strike="noStrike" cap="none" normalizeH="0" baseline="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4</a:t>
                      </a:r>
                      <a:endParaRPr kumimoji="0" lang="en-US" altLang="zh-TW" sz="1800" b="0" i="0" u="none" strike="noStrike" cap="none" normalizeH="0" baseline="0">
                        <a:ln>
                          <a:noFill/>
                        </a:ln>
                        <a:solidFill>
                          <a:schemeClr val="tx1"/>
                        </a:solidFill>
                        <a:effectLst/>
                        <a:latin typeface="Franklin Gothic Book" panose="020B0503020102020204" pitchFamily="34" charset="0"/>
                        <a:ea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E8600</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i7_965</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0"/>
                  </a:ext>
                </a:extLst>
              </a:tr>
              <a:tr h="528638">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Times New Roman" panose="02020603050405020304" pitchFamily="18" charset="0"/>
                        </a:rPr>
                        <a:t>Transistors</a:t>
                      </a: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Times New Roman" panose="02020603050405020304" pitchFamily="18" charset="0"/>
                        </a:rPr>
                        <a:t>number(K)</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Times New Roman" panose="02020603050405020304" pitchFamily="18" charset="0"/>
                          <a:ea typeface="華康中明體" charset="-120"/>
                          <a:cs typeface="新細明體" panose="02020500000000000000" pitchFamily="18" charset="-120"/>
                        </a:rPr>
                        <a:t>29</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Times New Roman" panose="02020603050405020304" pitchFamily="18" charset="0"/>
                          <a:ea typeface="華康中明體" charset="-120"/>
                          <a:cs typeface="新細明體" panose="02020500000000000000" pitchFamily="18" charset="-120"/>
                        </a:rPr>
                        <a:t>120</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Times New Roman" panose="02020603050405020304" pitchFamily="18" charset="0"/>
                          <a:ea typeface="華康中明體" charset="-120"/>
                          <a:cs typeface="新細明體" panose="02020500000000000000" pitchFamily="18" charset="-120"/>
                        </a:rPr>
                        <a:t>275</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Times New Roman" panose="02020603050405020304" pitchFamily="18" charset="0"/>
                          <a:ea typeface="華康中明體" charset="-120"/>
                          <a:cs typeface="新細明體" panose="02020500000000000000" pitchFamily="18" charset="-120"/>
                        </a:rPr>
                        <a:t>1180</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3100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5500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7500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24000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42000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410000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Times New Roman" panose="02020603050405020304" pitchFamily="18" charset="0"/>
                          <a:ea typeface="華康中明體" charset="-120"/>
                          <a:cs typeface="新細明體" panose="02020500000000000000" pitchFamily="18" charset="-120"/>
                        </a:rPr>
                        <a:t>820000</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1550" name="Text Box 306">
            <a:extLst>
              <a:ext uri="{FF2B5EF4-FFF2-40B4-BE49-F238E27FC236}">
                <a16:creationId xmlns:a16="http://schemas.microsoft.com/office/drawing/2014/main" id="{6EF06353-FABB-D96E-48CA-8C376297167B}"/>
              </a:ext>
            </a:extLst>
          </p:cNvPr>
          <p:cNvSpPr txBox="1">
            <a:spLocks noChangeArrowheads="1"/>
          </p:cNvSpPr>
          <p:nvPr/>
        </p:nvSpPr>
        <p:spPr bwMode="auto">
          <a:xfrm>
            <a:off x="2590800" y="5940425"/>
            <a:ext cx="6172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The number of transistors in an Intel processor</a:t>
            </a:r>
            <a:endParaRPr lang="zh-TW" altLang="en-US" sz="2000">
              <a:solidFill>
                <a:schemeClr val="tx1"/>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5DFA2DFD-4135-8C78-DC88-F0CE7F4CB7E7}"/>
              </a:ext>
            </a:extLst>
          </p:cNvPr>
          <p:cNvSpPr>
            <a:spLocks noGrp="1" noChangeArrowheads="1"/>
          </p:cNvSpPr>
          <p:nvPr>
            <p:ph type="title"/>
          </p:nvPr>
        </p:nvSpPr>
        <p:spPr/>
        <p:txBody>
          <a:bodyPr/>
          <a:lstStyle/>
          <a:p>
            <a:r>
              <a:rPr lang="en-US" altLang="zh-TW" sz="3200" dirty="0">
                <a:ea typeface="新細明體" panose="02020500000000000000" pitchFamily="18" charset="-120"/>
              </a:rPr>
              <a:t>Chapter 1 Introduction to Computer Systems</a:t>
            </a:r>
            <a:endParaRPr lang="zh-TW" altLang="en-US" sz="3200" dirty="0">
              <a:ea typeface="新細明體" panose="02020500000000000000" pitchFamily="18" charset="-120"/>
            </a:endParaRPr>
          </a:p>
        </p:txBody>
      </p:sp>
      <p:sp>
        <p:nvSpPr>
          <p:cNvPr id="4099" name="內容版面配置區 2">
            <a:extLst>
              <a:ext uri="{FF2B5EF4-FFF2-40B4-BE49-F238E27FC236}">
                <a16:creationId xmlns:a16="http://schemas.microsoft.com/office/drawing/2014/main" id="{F69F08D8-7185-3A0F-9270-01B6D334AEB1}"/>
              </a:ext>
            </a:extLst>
          </p:cNvPr>
          <p:cNvSpPr>
            <a:spLocks noGrp="1" noChangeArrowheads="1"/>
          </p:cNvSpPr>
          <p:nvPr>
            <p:ph idx="1"/>
          </p:nvPr>
        </p:nvSpPr>
        <p:spPr bwMode="auto">
          <a:xfrm>
            <a:off x="741680" y="1554163"/>
            <a:ext cx="11267440" cy="4525962"/>
          </a:xfrm>
        </p:spPr>
        <p:txBody>
          <a:bodyPr vert="horz" wrap="square" lIns="91440" tIns="45720" rIns="91440" bIns="45720" numCol="1" rtlCol="0" anchor="t" anchorCtr="0" compatLnSpc="1">
            <a:prstTxWarp prst="textNoShape">
              <a:avLst/>
            </a:prstTxWarp>
            <a:normAutofit/>
          </a:bodyPr>
          <a:lstStyle/>
          <a:p>
            <a:pPr>
              <a:lnSpc>
                <a:spcPct val="80000"/>
              </a:lnSpc>
            </a:pPr>
            <a:r>
              <a:rPr lang="en-US" altLang="zh-TW" sz="2800" dirty="0">
                <a:ea typeface="新細明體" panose="02020500000000000000" pitchFamily="18" charset="-120"/>
              </a:rPr>
              <a:t>1.1 What is a computer? </a:t>
            </a:r>
          </a:p>
          <a:p>
            <a:pPr>
              <a:lnSpc>
                <a:spcPct val="80000"/>
              </a:lnSpc>
            </a:pPr>
            <a:r>
              <a:rPr lang="en-US" altLang="zh-TW" sz="2800" dirty="0">
                <a:ea typeface="新細明體" panose="02020500000000000000" pitchFamily="18" charset="-120"/>
              </a:rPr>
              <a:t>1.2 Types of Computers </a:t>
            </a:r>
          </a:p>
          <a:p>
            <a:pPr>
              <a:lnSpc>
                <a:spcPct val="80000"/>
              </a:lnSpc>
            </a:pPr>
            <a:r>
              <a:rPr lang="en-US" altLang="zh-TW" sz="2800" dirty="0">
                <a:ea typeface="新細明體" panose="02020500000000000000" pitchFamily="18" charset="-120"/>
              </a:rPr>
              <a:t>1.3 History and evolution of computer development </a:t>
            </a:r>
          </a:p>
          <a:p>
            <a:pPr>
              <a:lnSpc>
                <a:spcPct val="80000"/>
              </a:lnSpc>
            </a:pPr>
            <a:r>
              <a:rPr lang="en-US" altLang="zh-TW" sz="2800" dirty="0">
                <a:ea typeface="新細明體" panose="02020500000000000000" pitchFamily="18" charset="-120"/>
              </a:rPr>
              <a:t>1.4 Moore's Law </a:t>
            </a:r>
          </a:p>
          <a:p>
            <a:pPr>
              <a:lnSpc>
                <a:spcPct val="80000"/>
              </a:lnSpc>
            </a:pPr>
            <a:r>
              <a:rPr lang="en-US" altLang="zh-TW" sz="2800" dirty="0">
                <a:ea typeface="新細明體" panose="02020500000000000000" pitchFamily="18" charset="-120"/>
              </a:rPr>
              <a:t>1.5 Architecture of the operation of a computer system </a:t>
            </a:r>
          </a:p>
          <a:p>
            <a:pPr>
              <a:lnSpc>
                <a:spcPct val="80000"/>
              </a:lnSpc>
            </a:pPr>
            <a:r>
              <a:rPr lang="en-US" altLang="zh-TW" sz="2800" dirty="0">
                <a:ea typeface="新細明體" panose="02020500000000000000" pitchFamily="18" charset="-120"/>
              </a:rPr>
              <a:t>1.6 Computer Hardware Structure </a:t>
            </a:r>
          </a:p>
          <a:p>
            <a:pPr>
              <a:lnSpc>
                <a:spcPct val="80000"/>
              </a:lnSpc>
            </a:pPr>
            <a:r>
              <a:rPr lang="en-US" altLang="zh-TW" sz="2800" dirty="0">
                <a:ea typeface="新細明體" panose="02020500000000000000" pitchFamily="18" charset="-120"/>
              </a:rPr>
              <a:t>1.7 The concept of instruction set computers </a:t>
            </a:r>
          </a:p>
          <a:p>
            <a:pPr>
              <a:lnSpc>
                <a:spcPct val="80000"/>
              </a:lnSpc>
            </a:pPr>
            <a:r>
              <a:rPr lang="en-US" altLang="zh-TW" sz="2800" dirty="0">
                <a:ea typeface="新細明體" panose="02020500000000000000" pitchFamily="18" charset="-120"/>
              </a:rPr>
              <a:t>1.8 Timeline of important development of modern computers</a:t>
            </a:r>
            <a:endParaRPr lang="zh-TW" altLang="en-US" sz="2800" dirty="0">
              <a:ea typeface="新細明體" panose="02020500000000000000" pitchFamily="18"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2484C4B-3C1D-3CB5-A5FF-F50C9F695CA5}"/>
              </a:ext>
            </a:extLst>
          </p:cNvPr>
          <p:cNvSpPr>
            <a:spLocks noGrp="1" noChangeArrowheads="1"/>
          </p:cNvSpPr>
          <p:nvPr>
            <p:ph type="title"/>
          </p:nvPr>
        </p:nvSpPr>
        <p:spPr/>
        <p:txBody>
          <a:bodyPr/>
          <a:lstStyle/>
          <a:p>
            <a:r>
              <a:rPr lang="en-US" altLang="zh-TW" sz="2800">
                <a:latin typeface="Times New Roman" panose="02020603050405020304" pitchFamily="18" charset="0"/>
                <a:ea typeface="標楷體" panose="03000509000000000000" pitchFamily="65" charset="-120"/>
              </a:rPr>
              <a:t>1.4 Moore</a:t>
            </a:r>
            <a:r>
              <a:rPr lang="zh-TW" altLang="en-US" sz="2800">
                <a:latin typeface="Times New Roman" panose="02020603050405020304" pitchFamily="18" charset="0"/>
                <a:ea typeface="標楷體" panose="03000509000000000000" pitchFamily="65" charset="-120"/>
              </a:rPr>
              <a:t> </a:t>
            </a:r>
            <a:r>
              <a:rPr lang="en-US" altLang="zh-TW" sz="2800">
                <a:latin typeface="Times New Roman" panose="02020603050405020304" pitchFamily="18" charset="0"/>
                <a:ea typeface="標楷體" panose="03000509000000000000" pitchFamily="65" charset="-120"/>
              </a:rPr>
              <a:t>Law</a:t>
            </a:r>
            <a:endParaRPr lang="zh-TW" altLang="en-US" sz="2800">
              <a:latin typeface="Times New Roman" panose="02020603050405020304" pitchFamily="18" charset="0"/>
              <a:ea typeface="標楷體" panose="03000509000000000000" pitchFamily="65" charset="-120"/>
            </a:endParaRPr>
          </a:p>
        </p:txBody>
      </p:sp>
      <p:sp>
        <p:nvSpPr>
          <p:cNvPr id="22531" name="Rectangle 5">
            <a:extLst>
              <a:ext uri="{FF2B5EF4-FFF2-40B4-BE49-F238E27FC236}">
                <a16:creationId xmlns:a16="http://schemas.microsoft.com/office/drawing/2014/main" id="{6EC40726-8B26-1539-046D-ECABA7EA350E}"/>
              </a:ext>
            </a:extLst>
          </p:cNvPr>
          <p:cNvSpPr>
            <a:spLocks noChangeArrowheads="1"/>
          </p:cNvSpPr>
          <p:nvPr/>
        </p:nvSpPr>
        <p:spPr bwMode="auto">
          <a:xfrm>
            <a:off x="1524001" y="15441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2" name="Object 4">
            <a:extLst>
              <a:ext uri="{FF2B5EF4-FFF2-40B4-BE49-F238E27FC236}">
                <a16:creationId xmlns:a16="http://schemas.microsoft.com/office/drawing/2014/main" id="{5C87F2E6-56BC-BAF6-A180-BE1813D163A9}"/>
              </a:ext>
            </a:extLst>
          </p:cNvPr>
          <p:cNvGraphicFramePr>
            <a:graphicFrameLocks noChangeAspect="1"/>
          </p:cNvGraphicFramePr>
          <p:nvPr>
            <p:extLst>
              <p:ext uri="{D42A27DB-BD31-4B8C-83A1-F6EECF244321}">
                <p14:modId xmlns:p14="http://schemas.microsoft.com/office/powerpoint/2010/main" val="2681137563"/>
              </p:ext>
            </p:extLst>
          </p:nvPr>
        </p:nvGraphicFramePr>
        <p:xfrm>
          <a:off x="3784601" y="1498601"/>
          <a:ext cx="4575175" cy="3298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763" name="Group 163">
            <a:extLst>
              <a:ext uri="{FF2B5EF4-FFF2-40B4-BE49-F238E27FC236}">
                <a16:creationId xmlns:a16="http://schemas.microsoft.com/office/drawing/2014/main" id="{48DA2E5E-C547-E0A9-9775-8A423B720E4A}"/>
              </a:ext>
            </a:extLst>
          </p:cNvPr>
          <p:cNvGraphicFramePr>
            <a:graphicFrameLocks noGrp="1"/>
          </p:cNvGraphicFramePr>
          <p:nvPr>
            <p:ph idx="1"/>
            <p:extLst>
              <p:ext uri="{D42A27DB-BD31-4B8C-83A1-F6EECF244321}">
                <p14:modId xmlns:p14="http://schemas.microsoft.com/office/powerpoint/2010/main" val="1932216507"/>
              </p:ext>
            </p:extLst>
          </p:nvPr>
        </p:nvGraphicFramePr>
        <p:xfrm>
          <a:off x="1989139" y="4906964"/>
          <a:ext cx="8366125" cy="808037"/>
        </p:xfrm>
        <a:graphic>
          <a:graphicData uri="http://schemas.openxmlformats.org/drawingml/2006/table">
            <a:tbl>
              <a:tblPr/>
              <a:tblGrid>
                <a:gridCol w="695325">
                  <a:extLst>
                    <a:ext uri="{9D8B030D-6E8A-4147-A177-3AD203B41FA5}">
                      <a16:colId xmlns:a16="http://schemas.microsoft.com/office/drawing/2014/main" val="20000"/>
                    </a:ext>
                  </a:extLst>
                </a:gridCol>
                <a:gridCol w="501650">
                  <a:extLst>
                    <a:ext uri="{9D8B030D-6E8A-4147-A177-3AD203B41FA5}">
                      <a16:colId xmlns:a16="http://schemas.microsoft.com/office/drawing/2014/main" val="20001"/>
                    </a:ext>
                  </a:extLst>
                </a:gridCol>
                <a:gridCol w="631825">
                  <a:extLst>
                    <a:ext uri="{9D8B030D-6E8A-4147-A177-3AD203B41FA5}">
                      <a16:colId xmlns:a16="http://schemas.microsoft.com/office/drawing/2014/main" val="20002"/>
                    </a:ext>
                  </a:extLst>
                </a:gridCol>
                <a:gridCol w="750887">
                  <a:extLst>
                    <a:ext uri="{9D8B030D-6E8A-4147-A177-3AD203B41FA5}">
                      <a16:colId xmlns:a16="http://schemas.microsoft.com/office/drawing/2014/main" val="20003"/>
                    </a:ext>
                  </a:extLst>
                </a:gridCol>
                <a:gridCol w="754063">
                  <a:extLst>
                    <a:ext uri="{9D8B030D-6E8A-4147-A177-3AD203B41FA5}">
                      <a16:colId xmlns:a16="http://schemas.microsoft.com/office/drawing/2014/main" val="20004"/>
                    </a:ext>
                  </a:extLst>
                </a:gridCol>
                <a:gridCol w="750887">
                  <a:extLst>
                    <a:ext uri="{9D8B030D-6E8A-4147-A177-3AD203B41FA5}">
                      <a16:colId xmlns:a16="http://schemas.microsoft.com/office/drawing/2014/main" val="20005"/>
                    </a:ext>
                  </a:extLst>
                </a:gridCol>
                <a:gridCol w="755650">
                  <a:extLst>
                    <a:ext uri="{9D8B030D-6E8A-4147-A177-3AD203B41FA5}">
                      <a16:colId xmlns:a16="http://schemas.microsoft.com/office/drawing/2014/main" val="20006"/>
                    </a:ext>
                  </a:extLst>
                </a:gridCol>
                <a:gridCol w="749300">
                  <a:extLst>
                    <a:ext uri="{9D8B030D-6E8A-4147-A177-3AD203B41FA5}">
                      <a16:colId xmlns:a16="http://schemas.microsoft.com/office/drawing/2014/main" val="20007"/>
                    </a:ext>
                  </a:extLst>
                </a:gridCol>
                <a:gridCol w="755650">
                  <a:extLst>
                    <a:ext uri="{9D8B030D-6E8A-4147-A177-3AD203B41FA5}">
                      <a16:colId xmlns:a16="http://schemas.microsoft.com/office/drawing/2014/main" val="20008"/>
                    </a:ext>
                  </a:extLst>
                </a:gridCol>
                <a:gridCol w="754063">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57225">
                  <a:extLst>
                    <a:ext uri="{9D8B030D-6E8A-4147-A177-3AD203B41FA5}">
                      <a16:colId xmlns:a16="http://schemas.microsoft.com/office/drawing/2014/main" val="20011"/>
                    </a:ext>
                  </a:extLst>
                </a:gridCol>
              </a:tblGrid>
              <a:tr h="350699">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rPr>
                        <a:t>Intel</a:t>
                      </a:r>
                      <a:endParaRPr kumimoji="0" lang="en-US" altLang="zh-TW" sz="10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900" b="0" i="0" kern="1200" dirty="0">
                          <a:solidFill>
                            <a:schemeClr val="tx1"/>
                          </a:solidFill>
                          <a:effectLst/>
                          <a:latin typeface="Franklin Gothic Book" panose="020B0503020102020204" pitchFamily="34" charset="0"/>
                          <a:ea typeface="+mn-ea"/>
                          <a:cs typeface="+mn-cs"/>
                        </a:rPr>
                        <a:t>processor</a:t>
                      </a:r>
                      <a:endParaRPr kumimoji="0" lang="zh-TW" altLang="en-US" sz="9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8086</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80286</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386DX</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486DX</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 Pro</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 Ⅱ</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0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Ⅲ</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Pentium</a:t>
                      </a:r>
                      <a:endParaRPr kumimoji="0" lang="en-US" altLang="zh-TW" sz="1000" b="0" i="0" u="none" strike="noStrike" cap="none" normalizeH="0" baseline="0" dirty="0">
                        <a:ln>
                          <a:noFill/>
                        </a:ln>
                        <a:solidFill>
                          <a:schemeClr val="tx1"/>
                        </a:solidFill>
                        <a:effectLst/>
                        <a:latin typeface="Franklin Gothic Book" panose="020B0503020102020204" pitchFamily="34" charset="0"/>
                        <a:ea typeface="華康粗黑體" charset="-120"/>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4</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rPr>
                        <a:t>E8600</a:t>
                      </a:r>
                      <a:endParaRPr kumimoji="0" lang="en-US" altLang="zh-TW" sz="1800" b="0" i="0" u="none" strike="noStrike" cap="none" normalizeH="0" baseline="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rPr>
                        <a:t>i7_965</a:t>
                      </a:r>
                      <a:endParaRPr kumimoji="0" lang="en-US" altLang="zh-TW" sz="1800" b="0" i="0" u="none" strike="noStrike" cap="none" normalizeH="0" baseline="0" dirty="0">
                        <a:ln>
                          <a:noFill/>
                        </a:ln>
                        <a:solidFill>
                          <a:schemeClr val="tx1"/>
                        </a:solidFill>
                        <a:effectLst/>
                        <a:latin typeface="Franklin Gothic Book" panose="020B0503020102020204" pitchFamily="34" charset="0"/>
                        <a:ea typeface="華康粗黑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0"/>
                  </a:ext>
                </a:extLst>
              </a:tr>
              <a:tr h="457338">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Times New Roman" panose="02020603050405020304" pitchFamily="18" charset="0"/>
                        </a:rPr>
                        <a:t>Clock Freq</a:t>
                      </a:r>
                    </a:p>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(MHz)</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2"/>
                          </a:solidFill>
                          <a:effectLst/>
                          <a:latin typeface="Times New Roman" panose="02020603050405020304" pitchFamily="18" charset="0"/>
                          <a:ea typeface="華康中明體" charset="-120"/>
                          <a:cs typeface="新細明體" panose="02020500000000000000" pitchFamily="18" charset="-120"/>
                        </a:rPr>
                        <a:t>10</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2"/>
                          </a:solidFill>
                          <a:effectLst/>
                          <a:latin typeface="Times New Roman" panose="02020603050405020304" pitchFamily="18" charset="0"/>
                          <a:ea typeface="華康中明體" charset="-120"/>
                          <a:cs typeface="新細明體" panose="02020500000000000000" pitchFamily="18" charset="-120"/>
                        </a:rPr>
                        <a:t>12.5</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2"/>
                          </a:solidFill>
                          <a:effectLst/>
                          <a:latin typeface="Times New Roman" panose="02020603050405020304" pitchFamily="18" charset="0"/>
                          <a:ea typeface="華康中明體" charset="-120"/>
                          <a:cs typeface="新細明體" panose="02020500000000000000" pitchFamily="18" charset="-120"/>
                        </a:rPr>
                        <a:t>33</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a:ln>
                            <a:noFill/>
                          </a:ln>
                          <a:solidFill>
                            <a:schemeClr val="tx2"/>
                          </a:solidFill>
                          <a:effectLst/>
                          <a:latin typeface="Times New Roman" panose="02020603050405020304" pitchFamily="18" charset="0"/>
                          <a:ea typeface="華康中明體" charset="-120"/>
                          <a:cs typeface="新細明體" panose="02020500000000000000" pitchFamily="18" charset="-120"/>
                        </a:rPr>
                        <a:t>50</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233</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200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300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1000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1700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3160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800" b="0" i="0" u="none" strike="noStrike" cap="none" normalizeH="0" baseline="0" dirty="0">
                          <a:ln>
                            <a:noFill/>
                          </a:ln>
                          <a:solidFill>
                            <a:schemeClr val="tx2"/>
                          </a:solidFill>
                          <a:effectLst/>
                          <a:latin typeface="Times New Roman" panose="02020603050405020304" pitchFamily="18" charset="0"/>
                          <a:ea typeface="華康中明體" charset="-120"/>
                          <a:cs typeface="新細明體" panose="02020500000000000000" pitchFamily="18" charset="-120"/>
                        </a:rPr>
                        <a:t>3200</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新細明體" panose="02020500000000000000" pitchFamily="18"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2574" name="Text Box 161">
            <a:extLst>
              <a:ext uri="{FF2B5EF4-FFF2-40B4-BE49-F238E27FC236}">
                <a16:creationId xmlns:a16="http://schemas.microsoft.com/office/drawing/2014/main" id="{90F075E6-6F18-4159-E675-12E43B6E0D89}"/>
              </a:ext>
            </a:extLst>
          </p:cNvPr>
          <p:cNvSpPr txBox="1">
            <a:spLocks noChangeArrowheads="1"/>
          </p:cNvSpPr>
          <p:nvPr/>
        </p:nvSpPr>
        <p:spPr bwMode="auto">
          <a:xfrm>
            <a:off x="1697038" y="5838825"/>
            <a:ext cx="8686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The clock growth process of Intel's chip clocks of various generations</a:t>
            </a:r>
            <a:endParaRPr lang="zh-TW" altLang="en-US" sz="2600">
              <a:solidFill>
                <a:schemeClr val="tx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8933DCA-6EE2-48EC-5CBD-A2295169C90C}"/>
              </a:ext>
            </a:extLst>
          </p:cNvPr>
          <p:cNvSpPr>
            <a:spLocks noGrp="1" noChangeArrowheads="1"/>
          </p:cNvSpPr>
          <p:nvPr>
            <p:ph type="title"/>
          </p:nvPr>
        </p:nvSpPr>
        <p:spPr/>
        <p:txBody>
          <a:bodyPr>
            <a:normAutofit/>
          </a:bodyPr>
          <a:lstStyle/>
          <a:p>
            <a:pPr>
              <a:defRPr/>
            </a:pPr>
            <a:r>
              <a:rPr lang="en-US" altLang="zh-TW" sz="2800" dirty="0">
                <a:latin typeface="細明體" panose="02020509000000000000" pitchFamily="49" charset="-120"/>
                <a:ea typeface="細明體" panose="02020509000000000000" pitchFamily="49" charset="-120"/>
              </a:rPr>
              <a:t>1.5 The architecture of how computer systems work</a:t>
            </a:r>
            <a:endParaRPr lang="zh-TW" altLang="en-US" sz="2800" dirty="0">
              <a:latin typeface="細明體" panose="02020509000000000000" pitchFamily="49" charset="-120"/>
              <a:ea typeface="細明體" panose="02020509000000000000" pitchFamily="49" charset="-120"/>
            </a:endParaRPr>
          </a:p>
        </p:txBody>
      </p:sp>
      <p:sp>
        <p:nvSpPr>
          <p:cNvPr id="27651" name="Rectangle 3">
            <a:extLst>
              <a:ext uri="{FF2B5EF4-FFF2-40B4-BE49-F238E27FC236}">
                <a16:creationId xmlns:a16="http://schemas.microsoft.com/office/drawing/2014/main" id="{76C51EC9-6170-5BEF-74F8-413AC39C6D57}"/>
              </a:ext>
            </a:extLst>
          </p:cNvPr>
          <p:cNvSpPr>
            <a:spLocks noGrp="1" noChangeArrowheads="1"/>
          </p:cNvSpPr>
          <p:nvPr>
            <p:ph type="body" idx="1"/>
          </p:nvPr>
        </p:nvSpPr>
        <p:spPr bwMode="auto">
          <a:xfrm>
            <a:off x="1828800" y="1295401"/>
            <a:ext cx="8686800" cy="4784725"/>
          </a:xfrm>
        </p:spPr>
        <p:txBody>
          <a:bodyPr vert="horz" wrap="square" lIns="91440" tIns="45720" rIns="91440" bIns="45720" numCol="1" rtlCol="0" anchor="t" anchorCtr="0" compatLnSpc="1">
            <a:prstTxWarp prst="textNoShape">
              <a:avLst/>
            </a:prstTxWarp>
            <a:normAutofit fontScale="92500" lnSpcReduction="10000"/>
          </a:bodyPr>
          <a:lstStyle/>
          <a:p>
            <a:pPr>
              <a:defRPr/>
            </a:pPr>
            <a:r>
              <a:rPr lang="en-US" altLang="zh-TW" sz="2400" dirty="0">
                <a:latin typeface="細明體" panose="02020509000000000000" pitchFamily="49" charset="-120"/>
                <a:ea typeface="細明體" panose="02020509000000000000" pitchFamily="49" charset="-120"/>
              </a:rPr>
              <a:t>Normally, computer systems can be divided into seven levels according to the logic of their operations, and each layer can be used independently to fully describe the function or operation of the computer.</a:t>
            </a:r>
          </a:p>
          <a:p>
            <a:pPr>
              <a:defRPr/>
            </a:pPr>
            <a:endParaRPr lang="zh-TW" altLang="en-US" sz="2400" dirty="0">
              <a:latin typeface="細明體" panose="02020509000000000000" pitchFamily="49" charset="-120"/>
              <a:ea typeface="細明體" panose="02020509000000000000" pitchFamily="49" charset="-120"/>
            </a:endParaRPr>
          </a:p>
          <a:p>
            <a:pPr>
              <a:defRPr/>
            </a:pPr>
            <a:r>
              <a:rPr lang="en-US" altLang="zh-TW" sz="2400" dirty="0">
                <a:latin typeface="細明體" panose="02020509000000000000" pitchFamily="49" charset="-120"/>
                <a:ea typeface="細明體" panose="02020509000000000000" pitchFamily="49" charset="-120"/>
              </a:rPr>
              <a:t>There is a direct correspondence between the previous or next layers </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The upper level delivers the work undertaken to the lower level, while the lower level can realize the functions or operations required by the upper level.</a:t>
            </a:r>
          </a:p>
          <a:p>
            <a:pPr>
              <a:defRPr/>
            </a:pPr>
            <a:endParaRPr lang="zh-TW" altLang="en-US" sz="2400" dirty="0">
              <a:latin typeface="細明體" panose="02020509000000000000" pitchFamily="49" charset="-120"/>
              <a:ea typeface="細明體" panose="02020509000000000000" pitchFamily="49" charset="-120"/>
            </a:endParaRPr>
          </a:p>
          <a:p>
            <a:pPr>
              <a:defRPr/>
            </a:pPr>
            <a:r>
              <a:rPr lang="en-US" altLang="zh-TW" sz="2400" dirty="0">
                <a:latin typeface="細明體" panose="02020509000000000000" pitchFamily="49" charset="-120"/>
                <a:ea typeface="細明體" panose="02020509000000000000" pitchFamily="49" charset="-120"/>
              </a:rPr>
              <a:t>Changes in either layer will not affect the content of the upper and lower layers. This design feature is called the layer law.</a:t>
            </a:r>
            <a:endParaRPr lang="zh-TW" altLang="en-US" sz="2400" dirty="0">
              <a:latin typeface="細明體" panose="02020509000000000000" pitchFamily="49" charset="-120"/>
              <a:ea typeface="細明體" panose="02020509000000000000" pitchFamily="49" charset="-120"/>
            </a:endParaRPr>
          </a:p>
          <a:p>
            <a:pPr>
              <a:defRPr/>
            </a:pPr>
            <a:endParaRPr lang="en-US" altLang="zh-TW" sz="2600" dirty="0">
              <a:latin typeface="Times New Roman" panose="02020603050405020304" pitchFamily="18" charset="0"/>
              <a:ea typeface="標楷體" panose="03000509000000000000" pitchFamily="65"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FE8F7EA-5DD5-7CB9-F34B-08A7B9A3220B}"/>
              </a:ext>
            </a:extLst>
          </p:cNvPr>
          <p:cNvSpPr>
            <a:spLocks noGrp="1" noChangeArrowheads="1"/>
          </p:cNvSpPr>
          <p:nvPr>
            <p:ph type="title"/>
          </p:nvPr>
        </p:nvSpPr>
        <p:spPr>
          <a:xfrm>
            <a:off x="1211766" y="247417"/>
            <a:ext cx="9448800" cy="838200"/>
          </a:xfrm>
        </p:spPr>
        <p:txBody>
          <a:bodyPr/>
          <a:lstStyle/>
          <a:p>
            <a:r>
              <a:rPr lang="en-US" altLang="zh-TW" sz="3200" dirty="0">
                <a:latin typeface="細明體" panose="02020509000000000000" pitchFamily="49" charset="-120"/>
                <a:ea typeface="細明體" panose="02020509000000000000" pitchFamily="49" charset="-120"/>
              </a:rPr>
              <a:t>1.5.1 A model with a seven-tier architecture</a:t>
            </a:r>
            <a:endParaRPr lang="zh-TW" altLang="en-US" sz="3200" dirty="0">
              <a:latin typeface="細明體" panose="02020509000000000000" pitchFamily="49" charset="-120"/>
              <a:ea typeface="細明體" panose="02020509000000000000" pitchFamily="49" charset="-120"/>
            </a:endParaRPr>
          </a:p>
        </p:txBody>
      </p:sp>
      <p:sp>
        <p:nvSpPr>
          <p:cNvPr id="24579" name="Rectangle 5">
            <a:extLst>
              <a:ext uri="{FF2B5EF4-FFF2-40B4-BE49-F238E27FC236}">
                <a16:creationId xmlns:a16="http://schemas.microsoft.com/office/drawing/2014/main" id="{100D70D3-9AA6-E95A-288D-1016285D4E9F}"/>
              </a:ext>
            </a:extLst>
          </p:cNvPr>
          <p:cNvSpPr>
            <a:spLocks noChangeArrowheads="1"/>
          </p:cNvSpPr>
          <p:nvPr/>
        </p:nvSpPr>
        <p:spPr bwMode="auto">
          <a:xfrm>
            <a:off x="1524001" y="1891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24580" name="Object 4">
            <a:extLst>
              <a:ext uri="{FF2B5EF4-FFF2-40B4-BE49-F238E27FC236}">
                <a16:creationId xmlns:a16="http://schemas.microsoft.com/office/drawing/2014/main" id="{F92010A4-4A87-E6C3-8B2A-B61531A8887F}"/>
              </a:ext>
            </a:extLst>
          </p:cNvPr>
          <p:cNvGraphicFramePr>
            <a:graphicFrameLocks noChangeAspect="1"/>
          </p:cNvGraphicFramePr>
          <p:nvPr/>
        </p:nvGraphicFramePr>
        <p:xfrm>
          <a:off x="3200400" y="1524001"/>
          <a:ext cx="5257800" cy="3413125"/>
        </p:xfrm>
        <a:graphic>
          <a:graphicData uri="http://schemas.openxmlformats.org/presentationml/2006/ole">
            <mc:AlternateContent xmlns:mc="http://schemas.openxmlformats.org/markup-compatibility/2006">
              <mc:Choice xmlns:v="urn:schemas-microsoft-com:vml" Requires="v">
                <p:oleObj name="Picture" r:id="rId2" imgW="2342155" imgH="2708918" progId="Word.Picture.8">
                  <p:embed/>
                </p:oleObj>
              </mc:Choice>
              <mc:Fallback>
                <p:oleObj name="Picture" r:id="rId2" imgW="2342155" imgH="2708918" progId="Word.Picture.8">
                  <p:embed/>
                  <p:pic>
                    <p:nvPicPr>
                      <p:cNvPr id="24580" name="Object 4">
                        <a:extLst>
                          <a:ext uri="{FF2B5EF4-FFF2-40B4-BE49-F238E27FC236}">
                            <a16:creationId xmlns:a16="http://schemas.microsoft.com/office/drawing/2014/main" id="{F92010A4-4A87-E6C3-8B2A-B61531A88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1"/>
                        <a:ext cx="52578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Text Box 6">
            <a:extLst>
              <a:ext uri="{FF2B5EF4-FFF2-40B4-BE49-F238E27FC236}">
                <a16:creationId xmlns:a16="http://schemas.microsoft.com/office/drawing/2014/main" id="{DB78BA69-B647-D568-C193-B38E7C77D089}"/>
              </a:ext>
            </a:extLst>
          </p:cNvPr>
          <p:cNvSpPr txBox="1">
            <a:spLocks noChangeArrowheads="1"/>
          </p:cNvSpPr>
          <p:nvPr/>
        </p:nvSpPr>
        <p:spPr bwMode="auto">
          <a:xfrm>
            <a:off x="1981201" y="5133975"/>
            <a:ext cx="74850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The seven-layer architecture of computer systems</a:t>
            </a:r>
            <a:endParaRPr lang="zh-TW" altLang="en-US" sz="2600">
              <a:solidFill>
                <a:schemeClr val="tx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F94E423-8EFC-7F23-12BD-97138CF6CD4E}"/>
              </a:ext>
            </a:extLst>
          </p:cNvPr>
          <p:cNvSpPr>
            <a:spLocks noGrp="1" noChangeArrowheads="1"/>
          </p:cNvSpPr>
          <p:nvPr>
            <p:ph type="title"/>
          </p:nvPr>
        </p:nvSpPr>
        <p:spPr>
          <a:xfrm>
            <a:off x="1905000" y="76200"/>
            <a:ext cx="8686800" cy="838200"/>
          </a:xfrm>
        </p:spPr>
        <p:txBody>
          <a:bodyPr/>
          <a:lstStyle/>
          <a:p>
            <a:r>
              <a:rPr lang="en-US" altLang="zh-TW" sz="3200">
                <a:latin typeface="細明體" panose="02020509000000000000" pitchFamily="49" charset="-120"/>
                <a:ea typeface="細明體" panose="02020509000000000000" pitchFamily="49" charset="-120"/>
              </a:rPr>
              <a:t>1.5.2 Level 7: "User" layer</a:t>
            </a:r>
            <a:endParaRPr lang="zh-TW" altLang="en-US" sz="3200">
              <a:latin typeface="細明體" panose="02020509000000000000" pitchFamily="49" charset="-120"/>
              <a:ea typeface="細明體" panose="02020509000000000000" pitchFamily="49" charset="-120"/>
            </a:endParaRPr>
          </a:p>
        </p:txBody>
      </p:sp>
      <p:sp>
        <p:nvSpPr>
          <p:cNvPr id="25603" name="Rectangle 3">
            <a:extLst>
              <a:ext uri="{FF2B5EF4-FFF2-40B4-BE49-F238E27FC236}">
                <a16:creationId xmlns:a16="http://schemas.microsoft.com/office/drawing/2014/main" id="{48737CA8-E1CA-93CB-1EBF-755F9F581103}"/>
              </a:ext>
            </a:extLst>
          </p:cNvPr>
          <p:cNvSpPr>
            <a:spLocks noGrp="1" noChangeArrowheads="1"/>
          </p:cNvSpPr>
          <p:nvPr>
            <p:ph type="body" idx="1"/>
          </p:nvPr>
        </p:nvSpPr>
        <p:spPr bwMode="auto">
          <a:xfrm>
            <a:off x="1828800" y="990600"/>
            <a:ext cx="8839200" cy="563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nSpc>
                <a:spcPct val="90000"/>
              </a:lnSpc>
            </a:pPr>
            <a:r>
              <a:rPr lang="en-US" altLang="zh-TW" sz="2800" dirty="0">
                <a:latin typeface="細明體" panose="02020509000000000000" pitchFamily="49" charset="-120"/>
                <a:ea typeface="細明體" panose="02020509000000000000" pitchFamily="49" charset="-120"/>
              </a:rPr>
              <a:t>The user layer is a layer that directly faces the user, that is, the layer closest to "people" </a:t>
            </a:r>
            <a:r>
              <a:rPr lang="zh-TW" altLang="en-US" sz="2800" dirty="0">
                <a:latin typeface="細明體" panose="02020509000000000000" pitchFamily="49" charset="-120"/>
                <a:ea typeface="細明體" panose="02020509000000000000" pitchFamily="49" charset="-120"/>
              </a:rPr>
              <a:t> </a:t>
            </a:r>
          </a:p>
          <a:p>
            <a:pPr>
              <a:lnSpc>
                <a:spcPct val="90000"/>
              </a:lnSpc>
            </a:pPr>
            <a:endParaRPr lang="zh-TW" altLang="en-US" sz="2800" dirty="0">
              <a:latin typeface="細明體" panose="02020509000000000000" pitchFamily="49" charset="-120"/>
              <a:ea typeface="細明體" panose="02020509000000000000" pitchFamily="49" charset="-120"/>
            </a:endParaRPr>
          </a:p>
          <a:p>
            <a:pPr>
              <a:lnSpc>
                <a:spcPct val="90000"/>
              </a:lnSpc>
            </a:pPr>
            <a:r>
              <a:rPr lang="en-US" altLang="zh-TW" sz="2800" dirty="0">
                <a:latin typeface="細明體" panose="02020509000000000000" pitchFamily="49" charset="-120"/>
                <a:ea typeface="細明體" panose="02020509000000000000" pitchFamily="49" charset="-120"/>
              </a:rPr>
              <a:t>The user hierarchy is the highest level of the entire computer architecture, providing a </a:t>
            </a:r>
            <a:r>
              <a:rPr lang="en-US" altLang="zh-TW" sz="2800" dirty="0">
                <a:solidFill>
                  <a:srgbClr val="FF0000"/>
                </a:solidFill>
                <a:latin typeface="細明體" panose="02020509000000000000" pitchFamily="49" charset="-120"/>
                <a:ea typeface="細明體" panose="02020509000000000000" pitchFamily="49" charset="-120"/>
              </a:rPr>
              <a:t>convenient interface</a:t>
            </a:r>
            <a:r>
              <a:rPr lang="en-US" altLang="zh-TW" sz="2800" dirty="0">
                <a:latin typeface="細明體" panose="02020509000000000000" pitchFamily="49" charset="-120"/>
                <a:ea typeface="細明體" panose="02020509000000000000" pitchFamily="49" charset="-120"/>
              </a:rPr>
              <a:t> for people to use, and all assigned tasks are directly issued by the user.</a:t>
            </a:r>
          </a:p>
          <a:p>
            <a:pPr>
              <a:lnSpc>
                <a:spcPct val="90000"/>
              </a:lnSpc>
            </a:pPr>
            <a:endParaRPr lang="zh-TW" altLang="en-US" sz="2800" dirty="0">
              <a:latin typeface="細明體" panose="02020509000000000000" pitchFamily="49" charset="-120"/>
              <a:ea typeface="細明體" panose="02020509000000000000" pitchFamily="49" charset="-120"/>
            </a:endParaRPr>
          </a:p>
          <a:p>
            <a:pPr>
              <a:lnSpc>
                <a:spcPct val="90000"/>
              </a:lnSpc>
            </a:pPr>
            <a:r>
              <a:rPr lang="en-US" altLang="zh-TW" sz="2800" dirty="0">
                <a:latin typeface="細明體" panose="02020509000000000000" pitchFamily="49" charset="-120"/>
                <a:ea typeface="細明體" panose="02020509000000000000" pitchFamily="49" charset="-120"/>
              </a:rPr>
              <a:t>text editor (notebook) </a:t>
            </a:r>
            <a:r>
              <a:rPr lang="zh-TW" altLang="en-US" sz="2800" dirty="0">
                <a:latin typeface="細明體" panose="02020509000000000000" pitchFamily="49" charset="-120"/>
                <a:ea typeface="細明體" panose="02020509000000000000" pitchFamily="49" charset="-120"/>
              </a:rPr>
              <a:t>、</a:t>
            </a:r>
            <a:r>
              <a:rPr lang="en-US" altLang="zh-TW" sz="2800" dirty="0">
                <a:latin typeface="細明體" panose="02020509000000000000" pitchFamily="49" charset="-120"/>
                <a:ea typeface="細明體" panose="02020509000000000000" pitchFamily="49" charset="-120"/>
              </a:rPr>
              <a:t>word processor(Word</a:t>
            </a:r>
            <a:r>
              <a:rPr lang="zh-TW" altLang="en-US" sz="2800" dirty="0">
                <a:latin typeface="細明體" panose="02020509000000000000" pitchFamily="49" charset="-120"/>
                <a:ea typeface="細明體" panose="02020509000000000000" pitchFamily="49" charset="-120"/>
              </a:rPr>
              <a:t>）、</a:t>
            </a:r>
            <a:r>
              <a:rPr lang="en-US" altLang="zh-TW" sz="2800" dirty="0">
                <a:latin typeface="細明體" panose="02020509000000000000" pitchFamily="49" charset="-120"/>
                <a:ea typeface="細明體" panose="02020509000000000000" pitchFamily="49" charset="-120"/>
              </a:rPr>
              <a:t>spreadsheet(Excel)</a:t>
            </a:r>
            <a:r>
              <a:rPr lang="zh-TW" altLang="en-US" sz="2800" dirty="0">
                <a:latin typeface="細明體" panose="02020509000000000000" pitchFamily="49" charset="-120"/>
                <a:ea typeface="細明體" panose="02020509000000000000" pitchFamily="49" charset="-120"/>
              </a:rPr>
              <a:t>、</a:t>
            </a:r>
            <a:r>
              <a:rPr lang="en-US" altLang="zh-TW" sz="2800" dirty="0">
                <a:latin typeface="細明體" panose="02020509000000000000" pitchFamily="49" charset="-120"/>
                <a:ea typeface="細明體" panose="02020509000000000000" pitchFamily="49" charset="-120"/>
              </a:rPr>
              <a:t>database system(Access</a:t>
            </a:r>
            <a:r>
              <a:rPr lang="zh-TW" altLang="en-US" sz="2800" dirty="0">
                <a:latin typeface="細明體" panose="02020509000000000000" pitchFamily="49" charset="-120"/>
                <a:ea typeface="細明體" panose="02020509000000000000" pitchFamily="49" charset="-120"/>
              </a:rPr>
              <a:t>）</a:t>
            </a:r>
            <a:r>
              <a:rPr lang="en-US" altLang="zh-TW" sz="2800" dirty="0">
                <a:latin typeface="細明體" panose="02020509000000000000" pitchFamily="49" charset="-120"/>
                <a:ea typeface="細明體" panose="02020509000000000000" pitchFamily="49" charset="-120"/>
              </a:rPr>
              <a:t>… </a:t>
            </a:r>
            <a:r>
              <a:rPr lang="en-US" altLang="zh-TW" sz="2800" dirty="0" err="1">
                <a:latin typeface="細明體" panose="02020509000000000000" pitchFamily="49" charset="-120"/>
                <a:ea typeface="細明體" panose="02020509000000000000" pitchFamily="49" charset="-120"/>
              </a:rPr>
              <a:t>etc</a:t>
            </a:r>
            <a:r>
              <a:rPr lang="zh-TW" altLang="en-US" sz="2800" dirty="0">
                <a:latin typeface="細明體" panose="02020509000000000000" pitchFamily="49" charset="-120"/>
                <a:ea typeface="細明體" panose="02020509000000000000" pitchFamily="49" charset="-120"/>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742AF72-AE4B-E423-B124-87F69A5407BA}"/>
              </a:ext>
            </a:extLst>
          </p:cNvPr>
          <p:cNvSpPr>
            <a:spLocks noGrp="1" noChangeArrowheads="1"/>
          </p:cNvSpPr>
          <p:nvPr>
            <p:ph type="title"/>
          </p:nvPr>
        </p:nvSpPr>
        <p:spPr>
          <a:xfrm>
            <a:off x="1828800" y="304800"/>
            <a:ext cx="8686800" cy="838200"/>
          </a:xfrm>
        </p:spPr>
        <p:txBody>
          <a:bodyPr/>
          <a:lstStyle/>
          <a:p>
            <a:r>
              <a:rPr lang="en-US" altLang="zh-TW" sz="3200">
                <a:latin typeface="細明體" panose="02020509000000000000" pitchFamily="49" charset="-120"/>
                <a:ea typeface="細明體" panose="02020509000000000000" pitchFamily="49" charset="-120"/>
              </a:rPr>
              <a:t>1.5.3 Level 6: "Advanced Language" Layer</a:t>
            </a:r>
            <a:endParaRPr lang="zh-TW" altLang="en-US" sz="3200">
              <a:latin typeface="細明體" panose="02020509000000000000" pitchFamily="49" charset="-120"/>
              <a:ea typeface="細明體" panose="02020509000000000000" pitchFamily="49" charset="-120"/>
            </a:endParaRPr>
          </a:p>
        </p:txBody>
      </p:sp>
      <p:sp>
        <p:nvSpPr>
          <p:cNvPr id="26628" name="內容版面配置區 2">
            <a:extLst>
              <a:ext uri="{FF2B5EF4-FFF2-40B4-BE49-F238E27FC236}">
                <a16:creationId xmlns:a16="http://schemas.microsoft.com/office/drawing/2014/main" id="{110AEB97-36DA-2E5F-8830-82E2D96DC2C2}"/>
              </a:ext>
            </a:extLst>
          </p:cNvPr>
          <p:cNvSpPr>
            <a:spLocks noGrp="1" noChangeArrowheads="1"/>
          </p:cNvSpPr>
          <p:nvPr>
            <p:ph idx="1"/>
          </p:nvPr>
        </p:nvSpPr>
        <p:spPr bwMode="auto">
          <a:xfrm>
            <a:off x="1828800" y="1327151"/>
            <a:ext cx="8686800" cy="4525963"/>
          </a:xfrm>
        </p:spPr>
        <p:txBody>
          <a:bodyPr vert="horz" wrap="square" lIns="91440" tIns="45720" rIns="91440" bIns="45720" numCol="1" rtlCol="0" anchor="t" anchorCtr="0" compatLnSpc="1">
            <a:prstTxWarp prst="textNoShape">
              <a:avLst/>
            </a:prstTxWarp>
            <a:normAutofit/>
          </a:bodyPr>
          <a:lstStyle/>
          <a:p>
            <a:pPr>
              <a:lnSpc>
                <a:spcPct val="80000"/>
              </a:lnSpc>
            </a:pPr>
            <a:endParaRPr lang="en-US" altLang="zh-TW" sz="2200">
              <a:ea typeface="新細明體" panose="02020500000000000000" pitchFamily="18" charset="-120"/>
            </a:endParaRPr>
          </a:p>
          <a:p>
            <a:pPr>
              <a:lnSpc>
                <a:spcPct val="80000"/>
              </a:lnSpc>
            </a:pPr>
            <a:r>
              <a:rPr lang="en-US" altLang="zh-TW" sz="2300">
                <a:latin typeface="細明體" panose="02020509000000000000" pitchFamily="49" charset="-120"/>
                <a:ea typeface="細明體" panose="02020509000000000000" pitchFamily="49" charset="-120"/>
              </a:rPr>
              <a:t>High-level language is a computer language similar to human language, and its language logic is similar to human thinking, so it is represented by "high-level“</a:t>
            </a:r>
          </a:p>
          <a:p>
            <a:pPr>
              <a:lnSpc>
                <a:spcPct val="80000"/>
              </a:lnSpc>
            </a:pPr>
            <a:endParaRPr lang="en-US" altLang="zh-TW" sz="2300">
              <a:latin typeface="細明體" panose="02020509000000000000" pitchFamily="49" charset="-120"/>
              <a:ea typeface="細明體" panose="02020509000000000000" pitchFamily="49" charset="-120"/>
            </a:endParaRPr>
          </a:p>
          <a:p>
            <a:pPr>
              <a:lnSpc>
                <a:spcPct val="80000"/>
              </a:lnSpc>
            </a:pPr>
            <a:r>
              <a:rPr lang="en-US" altLang="zh-TW" sz="2300">
                <a:latin typeface="細明體" panose="02020509000000000000" pitchFamily="49" charset="-120"/>
                <a:ea typeface="細明體" panose="02020509000000000000" pitchFamily="49" charset="-120"/>
              </a:rPr>
              <a:t>Programs written in high-level languages are called source code, and computer systems must be able to perform the correct actions exactly according to each command given by the high-level language.</a:t>
            </a:r>
          </a:p>
          <a:p>
            <a:pPr>
              <a:lnSpc>
                <a:spcPct val="80000"/>
              </a:lnSpc>
            </a:pPr>
            <a:endParaRPr lang="en-US" altLang="zh-TW" sz="2300">
              <a:latin typeface="細明體" panose="02020509000000000000" pitchFamily="49" charset="-120"/>
              <a:ea typeface="細明體" panose="02020509000000000000" pitchFamily="49" charset="-120"/>
            </a:endParaRPr>
          </a:p>
          <a:p>
            <a:pPr>
              <a:lnSpc>
                <a:spcPct val="80000"/>
              </a:lnSpc>
            </a:pPr>
            <a:r>
              <a:rPr lang="en-US" altLang="zh-TW" sz="2300">
                <a:latin typeface="細明體" panose="02020509000000000000" pitchFamily="49" charset="-120"/>
                <a:ea typeface="細明體" panose="02020509000000000000" pitchFamily="49" charset="-120"/>
              </a:rPr>
              <a:t>A high-level language that most people are familiar with :C</a:t>
            </a:r>
            <a:r>
              <a:rPr lang="zh-TW" altLang="en-US" sz="2300">
                <a:latin typeface="細明體" panose="02020509000000000000" pitchFamily="49" charset="-120"/>
                <a:ea typeface="細明體" panose="02020509000000000000" pitchFamily="49" charset="-120"/>
              </a:rPr>
              <a:t>、</a:t>
            </a:r>
            <a:r>
              <a:rPr lang="en-US" altLang="zh-TW" sz="2300">
                <a:latin typeface="細明體" panose="02020509000000000000" pitchFamily="49" charset="-120"/>
                <a:ea typeface="細明體" panose="02020509000000000000" pitchFamily="49" charset="-120"/>
              </a:rPr>
              <a:t>C++</a:t>
            </a:r>
            <a:r>
              <a:rPr lang="zh-TW" altLang="en-US" sz="2300">
                <a:latin typeface="細明體" panose="02020509000000000000" pitchFamily="49" charset="-120"/>
                <a:ea typeface="細明體" panose="02020509000000000000" pitchFamily="49" charset="-120"/>
              </a:rPr>
              <a:t>、</a:t>
            </a:r>
            <a:r>
              <a:rPr lang="en-US" altLang="zh-TW" sz="2300">
                <a:latin typeface="細明體" panose="02020509000000000000" pitchFamily="49" charset="-120"/>
                <a:ea typeface="細明體" panose="02020509000000000000" pitchFamily="49" charset="-120"/>
              </a:rPr>
              <a:t>C#</a:t>
            </a:r>
            <a:r>
              <a:rPr lang="zh-TW" altLang="en-US" sz="2300">
                <a:latin typeface="細明體" panose="02020509000000000000" pitchFamily="49" charset="-120"/>
                <a:ea typeface="細明體" panose="02020509000000000000" pitchFamily="49" charset="-120"/>
              </a:rPr>
              <a:t>、</a:t>
            </a:r>
            <a:r>
              <a:rPr lang="en-US" altLang="zh-TW" sz="2300">
                <a:latin typeface="細明體" panose="02020509000000000000" pitchFamily="49" charset="-120"/>
                <a:ea typeface="細明體" panose="02020509000000000000" pitchFamily="49" charset="-120"/>
              </a:rPr>
              <a:t>Java</a:t>
            </a:r>
            <a:r>
              <a:rPr lang="zh-TW" altLang="en-US" sz="2300">
                <a:latin typeface="細明體" panose="02020509000000000000" pitchFamily="49" charset="-120"/>
                <a:ea typeface="細明體" panose="02020509000000000000" pitchFamily="49" charset="-120"/>
              </a:rPr>
              <a:t>、</a:t>
            </a:r>
            <a:r>
              <a:rPr lang="en-US" altLang="zh-TW" sz="2300">
                <a:latin typeface="細明體" panose="02020509000000000000" pitchFamily="49" charset="-120"/>
                <a:ea typeface="細明體" panose="02020509000000000000" pitchFamily="49" charset="-120"/>
              </a:rPr>
              <a:t>Visual Basic ,.etc </a:t>
            </a:r>
            <a:r>
              <a:rPr lang="zh-TW" altLang="en-US" sz="2300">
                <a:latin typeface="細明體" panose="02020509000000000000" pitchFamily="49" charset="-120"/>
                <a:ea typeface="細明體" panose="02020509000000000000" pitchFamily="49" charset="-120"/>
              </a:rPr>
              <a:t>。</a:t>
            </a:r>
          </a:p>
          <a:p>
            <a:pPr>
              <a:lnSpc>
                <a:spcPct val="80000"/>
              </a:lnSpc>
            </a:pPr>
            <a:endParaRPr lang="zh-TW" altLang="en-US" sz="2200">
              <a:ea typeface="新細明體" panose="02020500000000000000"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D5F854F-E34A-FDE2-8271-DDA1EFCF5EBC}"/>
              </a:ext>
            </a:extLst>
          </p:cNvPr>
          <p:cNvSpPr>
            <a:spLocks noGrp="1" noChangeArrowheads="1"/>
          </p:cNvSpPr>
          <p:nvPr>
            <p:ph type="title"/>
          </p:nvPr>
        </p:nvSpPr>
        <p:spPr>
          <a:xfrm>
            <a:off x="1828800" y="301625"/>
            <a:ext cx="8686800" cy="838200"/>
          </a:xfrm>
        </p:spPr>
        <p:txBody>
          <a:bodyPr/>
          <a:lstStyle/>
          <a:p>
            <a:r>
              <a:rPr lang="en-US" altLang="zh-TW" sz="2800">
                <a:latin typeface="Times New Roman" panose="02020603050405020304" pitchFamily="18" charset="0"/>
                <a:ea typeface="標楷體" panose="03000509000000000000" pitchFamily="65" charset="-120"/>
              </a:rPr>
              <a:t> </a:t>
            </a:r>
            <a:r>
              <a:rPr lang="en-US" altLang="zh-TW" sz="3200">
                <a:latin typeface="細明體" panose="02020509000000000000" pitchFamily="49" charset="-120"/>
                <a:ea typeface="細明體" panose="02020509000000000000" pitchFamily="49" charset="-120"/>
              </a:rPr>
              <a:t>1.5.4 Level 5: "Assembly Language" layer</a:t>
            </a:r>
            <a:endParaRPr lang="zh-TW" altLang="en-US" sz="3200">
              <a:latin typeface="細明體" panose="02020509000000000000" pitchFamily="49" charset="-120"/>
              <a:ea typeface="細明體" panose="02020509000000000000" pitchFamily="49" charset="-120"/>
            </a:endParaRPr>
          </a:p>
        </p:txBody>
      </p:sp>
      <p:sp>
        <p:nvSpPr>
          <p:cNvPr id="3" name="內容版面配置區 2">
            <a:extLst>
              <a:ext uri="{FF2B5EF4-FFF2-40B4-BE49-F238E27FC236}">
                <a16:creationId xmlns:a16="http://schemas.microsoft.com/office/drawing/2014/main" id="{0DD65C2E-E8A5-6CA5-A601-AEE8D985985F}"/>
              </a:ext>
            </a:extLst>
          </p:cNvPr>
          <p:cNvSpPr>
            <a:spLocks noGrp="1"/>
          </p:cNvSpPr>
          <p:nvPr>
            <p:ph idx="1"/>
          </p:nvPr>
        </p:nvSpPr>
        <p:spPr>
          <a:xfrm>
            <a:off x="1752600" y="1166814"/>
            <a:ext cx="8686800" cy="4524375"/>
          </a:xfrm>
        </p:spPr>
        <p:txBody>
          <a:bodyPr>
            <a:noAutofit/>
          </a:bodyPr>
          <a:lstStyle/>
          <a:p>
            <a:pPr>
              <a:defRPr/>
            </a:pPr>
            <a:r>
              <a:rPr lang="en-US" altLang="zh-TW" dirty="0">
                <a:latin typeface="細明體" panose="02020509000000000000" pitchFamily="49" charset="-120"/>
                <a:ea typeface="細明體" panose="02020509000000000000" pitchFamily="49" charset="-120"/>
              </a:rPr>
              <a:t>A language that is more "close" to the computer - assembly language.</a:t>
            </a:r>
          </a:p>
          <a:p>
            <a:pPr>
              <a:defRPr/>
            </a:pPr>
            <a:endParaRPr lang="en-US" altLang="zh-TW" dirty="0">
              <a:latin typeface="細明體" panose="02020509000000000000" pitchFamily="49" charset="-120"/>
              <a:ea typeface="細明體" panose="02020509000000000000" pitchFamily="49" charset="-120"/>
            </a:endParaRPr>
          </a:p>
          <a:p>
            <a:pPr>
              <a:defRPr/>
            </a:pPr>
            <a:r>
              <a:rPr lang="en-US" altLang="zh-TW" dirty="0">
                <a:latin typeface="細明體" panose="02020509000000000000" pitchFamily="49" charset="-120"/>
                <a:ea typeface="細明體" panose="02020509000000000000" pitchFamily="49" charset="-120"/>
              </a:rPr>
              <a:t>After the programmer writes in a high-level language, he translates the source code into a combination language code program through a program called a compiler.</a:t>
            </a:r>
          </a:p>
          <a:p>
            <a:pPr>
              <a:defRPr/>
            </a:pPr>
            <a:endParaRPr lang="en-US" altLang="zh-TW" dirty="0">
              <a:latin typeface="細明體" panose="02020509000000000000" pitchFamily="49" charset="-120"/>
              <a:ea typeface="細明體" panose="02020509000000000000" pitchFamily="49" charset="-120"/>
            </a:endParaRPr>
          </a:p>
          <a:p>
            <a:pPr>
              <a:defRPr/>
            </a:pPr>
            <a:r>
              <a:rPr lang="en-US" altLang="zh-TW" dirty="0">
                <a:latin typeface="細明體" panose="02020509000000000000" pitchFamily="49" charset="-120"/>
                <a:ea typeface="細明體" panose="02020509000000000000" pitchFamily="49" charset="-120"/>
              </a:rPr>
              <a:t>As the computer architecture differs and the basic operations provided, the assembly language used varies, so the assembler used to convert high-level languages into assembly languages also varies depending on the computer model.</a:t>
            </a:r>
          </a:p>
          <a:p>
            <a:pPr marL="0" indent="0">
              <a:buNone/>
              <a:defRPr/>
            </a:pPr>
            <a:endParaRPr lang="en-US" altLang="zh-TW" dirty="0">
              <a:latin typeface="細明體" panose="02020509000000000000" pitchFamily="49" charset="-120"/>
              <a:ea typeface="細明體" panose="02020509000000000000" pitchFamily="49" charset="-120"/>
            </a:endParaRPr>
          </a:p>
          <a:p>
            <a:pPr>
              <a:defRPr/>
            </a:pPr>
            <a:r>
              <a:rPr lang="en-US" altLang="zh-TW" dirty="0">
                <a:latin typeface="細明體" panose="02020509000000000000" pitchFamily="49" charset="-120"/>
                <a:ea typeface="細明體" panose="02020509000000000000" pitchFamily="49" charset="-120"/>
              </a:rPr>
              <a:t>Assembly language programs of computers with different architectures are not compatible with each other </a:t>
            </a:r>
            <a:endParaRPr lang="zh-TW" altLang="en-US" dirty="0">
              <a:latin typeface="細明體" panose="02020509000000000000" pitchFamily="49" charset="-120"/>
              <a:ea typeface="細明體" panose="02020509000000000000" pitchFamily="49"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E323467-B200-6A0D-BB9C-7891112A7BBB}"/>
              </a:ext>
            </a:extLst>
          </p:cNvPr>
          <p:cNvSpPr>
            <a:spLocks noGrp="1" noChangeArrowheads="1"/>
          </p:cNvSpPr>
          <p:nvPr>
            <p:ph type="title"/>
          </p:nvPr>
        </p:nvSpPr>
        <p:spPr/>
        <p:txBody>
          <a:bodyPr/>
          <a:lstStyle/>
          <a:p>
            <a:r>
              <a:rPr lang="en-US" altLang="zh-TW" sz="3200">
                <a:latin typeface="細明體" panose="02020509000000000000" pitchFamily="49" charset="-120"/>
                <a:ea typeface="細明體" panose="02020509000000000000" pitchFamily="49" charset="-120"/>
              </a:rPr>
              <a:t>1.5.5 Level 4: "System Program" layer</a:t>
            </a:r>
            <a:endParaRPr lang="zh-TW" altLang="en-US" sz="3200">
              <a:latin typeface="細明體" panose="02020509000000000000" pitchFamily="49" charset="-120"/>
              <a:ea typeface="細明體" panose="02020509000000000000" pitchFamily="49" charset="-120"/>
            </a:endParaRPr>
          </a:p>
        </p:txBody>
      </p:sp>
      <p:sp>
        <p:nvSpPr>
          <p:cNvPr id="32771" name="Rectangle 3">
            <a:extLst>
              <a:ext uri="{FF2B5EF4-FFF2-40B4-BE49-F238E27FC236}">
                <a16:creationId xmlns:a16="http://schemas.microsoft.com/office/drawing/2014/main" id="{C3C570C5-172C-F0D5-3B12-F19BE6136E7C}"/>
              </a:ext>
            </a:extLst>
          </p:cNvPr>
          <p:cNvSpPr>
            <a:spLocks noGrp="1" noChangeArrowheads="1"/>
          </p:cNvSpPr>
          <p:nvPr>
            <p:ph type="body" idx="1"/>
          </p:nvPr>
        </p:nvSpPr>
        <p:spPr bwMode="auto">
          <a:xfrm>
            <a:off x="742950" y="1676401"/>
            <a:ext cx="11144250" cy="4525963"/>
          </a:xfrm>
        </p:spPr>
        <p:txBody>
          <a:bodyPr vert="horz" wrap="square" lIns="91440" tIns="45720" rIns="91440" bIns="45720" numCol="1" rtlCol="0" anchor="t" anchorCtr="0" compatLnSpc="1">
            <a:prstTxWarp prst="textNoShape">
              <a:avLst/>
            </a:prstTxWarp>
            <a:normAutofit/>
          </a:bodyPr>
          <a:lstStyle/>
          <a:p>
            <a:pPr lvl="1">
              <a:defRPr/>
            </a:pPr>
            <a:r>
              <a:rPr lang="en-US" altLang="zh-TW" sz="3200" dirty="0">
                <a:latin typeface="Times New Roman" panose="02020603050405020304" pitchFamily="18" charset="0"/>
                <a:ea typeface="標楷體" panose="03000509000000000000" pitchFamily="65" charset="-120"/>
              </a:rPr>
              <a:t>The system program layer contains :</a:t>
            </a:r>
          </a:p>
          <a:p>
            <a:pPr marL="457200" lvl="1" indent="0">
              <a:buNone/>
              <a:defRPr/>
            </a:pPr>
            <a:r>
              <a:rPr lang="en-US" altLang="zh-TW" sz="3200" dirty="0">
                <a:latin typeface="Times New Roman" panose="02020603050405020304" pitchFamily="18" charset="0"/>
                <a:ea typeface="標楷體" panose="03000509000000000000" pitchFamily="65" charset="-120"/>
              </a:rPr>
              <a:t>	1.An operating system that directly controls computer 	hardware </a:t>
            </a:r>
            <a:r>
              <a:rPr lang="zh-TW" altLang="en-US" sz="3200" dirty="0">
                <a:latin typeface="Times New Roman" panose="02020603050405020304" pitchFamily="18" charset="0"/>
                <a:ea typeface="標楷體" panose="03000509000000000000" pitchFamily="65" charset="-120"/>
              </a:rPr>
              <a:t>（</a:t>
            </a:r>
            <a:r>
              <a:rPr lang="en-US" altLang="zh-TW" sz="3200" dirty="0">
                <a:latin typeface="Times New Roman" panose="02020603050405020304" pitchFamily="18" charset="0"/>
                <a:ea typeface="標楷體" panose="03000509000000000000" pitchFamily="65" charset="-120"/>
              </a:rPr>
              <a:t>operating system</a:t>
            </a:r>
            <a:r>
              <a:rPr lang="zh-TW" altLang="en-US" sz="3200" dirty="0">
                <a:latin typeface="Times New Roman" panose="02020603050405020304" pitchFamily="18" charset="0"/>
                <a:ea typeface="標楷體" panose="03000509000000000000" pitchFamily="65" charset="-120"/>
              </a:rPr>
              <a:t>）</a:t>
            </a:r>
          </a:p>
          <a:p>
            <a:pPr marL="457200" lvl="1" indent="0">
              <a:buNone/>
              <a:defRPr/>
            </a:pPr>
            <a:r>
              <a:rPr lang="en-US" altLang="zh-TW" sz="3200" dirty="0">
                <a:latin typeface="Times New Roman" panose="02020603050405020304" pitchFamily="18" charset="0"/>
                <a:ea typeface="標楷體" panose="03000509000000000000" pitchFamily="65" charset="-120"/>
              </a:rPr>
              <a:t>	2.An assembler that converts assembly languages into 	machine languages </a:t>
            </a:r>
            <a:r>
              <a:rPr lang="zh-TW" altLang="en-US" sz="3200" dirty="0">
                <a:latin typeface="Times New Roman" panose="02020603050405020304" pitchFamily="18" charset="0"/>
                <a:ea typeface="標楷體" panose="03000509000000000000" pitchFamily="65" charset="-120"/>
              </a:rPr>
              <a:t>（</a:t>
            </a:r>
            <a:r>
              <a:rPr lang="en-US" altLang="zh-TW" sz="3200" dirty="0">
                <a:latin typeface="Times New Roman" panose="02020603050405020304" pitchFamily="18" charset="0"/>
                <a:ea typeface="標楷體" panose="03000509000000000000" pitchFamily="65" charset="-120"/>
              </a:rPr>
              <a:t>assembler)</a:t>
            </a:r>
          </a:p>
          <a:p>
            <a:pPr marL="457200" lvl="1" indent="0">
              <a:buNone/>
              <a:defRPr/>
            </a:pPr>
            <a:r>
              <a:rPr lang="en-US" altLang="zh-TW" sz="3200" dirty="0">
                <a:latin typeface="Times New Roman" panose="02020603050405020304" pitchFamily="18" charset="0"/>
                <a:ea typeface="標楷體" panose="03000509000000000000" pitchFamily="65" charset="-120"/>
              </a:rPr>
              <a:t>	3.A program that links and loads machine language 	programs into memory and manages their execution</a:t>
            </a:r>
          </a:p>
          <a:p>
            <a:pPr lvl="1">
              <a:defRPr/>
            </a:pPr>
            <a:endParaRPr lang="zh-TW" altLang="en-US" sz="2600" dirty="0">
              <a:latin typeface="Times New Roman" panose="02020603050405020304" pitchFamily="18" charset="0"/>
              <a:ea typeface="標楷體" panose="03000509000000000000" pitchFamily="65"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7F526FE-F7FE-FB91-57B9-7474F754D6B5}"/>
              </a:ext>
            </a:extLst>
          </p:cNvPr>
          <p:cNvSpPr>
            <a:spLocks noGrp="1" noChangeArrowheads="1"/>
          </p:cNvSpPr>
          <p:nvPr>
            <p:ph type="title"/>
          </p:nvPr>
        </p:nvSpPr>
        <p:spPr>
          <a:xfrm>
            <a:off x="1981200" y="241300"/>
            <a:ext cx="8686800" cy="838200"/>
          </a:xfrm>
        </p:spPr>
        <p:txBody>
          <a:bodyPr/>
          <a:lstStyle/>
          <a:p>
            <a:r>
              <a:rPr lang="en-US" altLang="zh-TW" sz="3200">
                <a:latin typeface="細明體" panose="02020509000000000000" pitchFamily="49" charset="-120"/>
                <a:ea typeface="細明體" panose="02020509000000000000" pitchFamily="49" charset="-120"/>
              </a:rPr>
              <a:t>1.5.6 Layer 3: "Equipment" layer</a:t>
            </a:r>
            <a:endParaRPr lang="zh-TW" altLang="en-US" sz="3200">
              <a:latin typeface="細明體" panose="02020509000000000000" pitchFamily="49" charset="-120"/>
              <a:ea typeface="細明體" panose="02020509000000000000" pitchFamily="49" charset="-120"/>
            </a:endParaRPr>
          </a:p>
        </p:txBody>
      </p:sp>
      <p:sp>
        <p:nvSpPr>
          <p:cNvPr id="29699" name="Rectangle 3">
            <a:extLst>
              <a:ext uri="{FF2B5EF4-FFF2-40B4-BE49-F238E27FC236}">
                <a16:creationId xmlns:a16="http://schemas.microsoft.com/office/drawing/2014/main" id="{CCD51359-9C20-B17F-661C-261930B216EE}"/>
              </a:ext>
            </a:extLst>
          </p:cNvPr>
          <p:cNvSpPr>
            <a:spLocks noGrp="1" noChangeArrowheads="1"/>
          </p:cNvSpPr>
          <p:nvPr>
            <p:ph type="body" sz="half" idx="1"/>
          </p:nvPr>
        </p:nvSpPr>
        <p:spPr bwMode="auto">
          <a:xfrm>
            <a:off x="1828800" y="1554163"/>
            <a:ext cx="86058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zh-TW" sz="2800">
                <a:ea typeface="新細明體" panose="02020500000000000000" pitchFamily="18" charset="-120"/>
              </a:rPr>
              <a:t>The set of all machine instructions is called its instruction set </a:t>
            </a:r>
            <a:r>
              <a:rPr lang="zh-TW" altLang="en-US" sz="2800">
                <a:latin typeface="Times New Roman" panose="02020603050405020304" pitchFamily="18" charset="0"/>
                <a:ea typeface="標楷體" panose="03000509000000000000" pitchFamily="65" charset="-120"/>
              </a:rPr>
              <a:t>（</a:t>
            </a:r>
            <a:r>
              <a:rPr lang="en-US" altLang="zh-TW" sz="2800">
                <a:latin typeface="Times New Roman" panose="02020603050405020304" pitchFamily="18" charset="0"/>
                <a:ea typeface="標楷體" panose="03000509000000000000" pitchFamily="65" charset="-120"/>
              </a:rPr>
              <a:t>Instruction Set</a:t>
            </a:r>
            <a:r>
              <a:rPr lang="zh-TW" altLang="en-US" sz="2800">
                <a:latin typeface="Times New Roman" panose="02020603050405020304" pitchFamily="18" charset="0"/>
                <a:ea typeface="標楷體" panose="03000509000000000000" pitchFamily="65" charset="-120"/>
              </a:rPr>
              <a:t>，</a:t>
            </a:r>
            <a:r>
              <a:rPr lang="en-US" altLang="zh-TW" sz="2800">
                <a:latin typeface="Times New Roman" panose="02020603050405020304" pitchFamily="18" charset="0"/>
                <a:ea typeface="標楷體" panose="03000509000000000000" pitchFamily="65" charset="-120"/>
              </a:rPr>
              <a:t>IS</a:t>
            </a:r>
            <a:r>
              <a:rPr lang="zh-TW" altLang="en-US" sz="2800">
                <a:latin typeface="Times New Roman" panose="02020603050405020304" pitchFamily="18" charset="0"/>
                <a:ea typeface="標楷體" panose="03000509000000000000" pitchFamily="65" charset="-120"/>
              </a:rPr>
              <a:t>）。</a:t>
            </a:r>
          </a:p>
          <a:p>
            <a:r>
              <a:rPr lang="en-US" altLang="zh-TW" sz="2800">
                <a:ea typeface="新細明體" panose="02020500000000000000" pitchFamily="18" charset="-120"/>
              </a:rPr>
              <a:t>the command execution cycle, the encoding of the command format, and the addressing mode of the command</a:t>
            </a:r>
            <a:r>
              <a:rPr lang="zh-TW" altLang="en-US" sz="2800">
                <a:latin typeface="Times New Roman" panose="02020603050405020304" pitchFamily="18" charset="0"/>
                <a:ea typeface="標楷體" panose="03000509000000000000" pitchFamily="65" charset="-120"/>
              </a:rPr>
              <a:t> </a:t>
            </a:r>
          </a:p>
        </p:txBody>
      </p:sp>
      <p:graphicFrame>
        <p:nvGraphicFramePr>
          <p:cNvPr id="33828" name="Group 36">
            <a:extLst>
              <a:ext uri="{FF2B5EF4-FFF2-40B4-BE49-F238E27FC236}">
                <a16:creationId xmlns:a16="http://schemas.microsoft.com/office/drawing/2014/main" id="{192ED064-5B2B-E946-F123-194067EF30CA}"/>
              </a:ext>
            </a:extLst>
          </p:cNvPr>
          <p:cNvGraphicFramePr>
            <a:graphicFrameLocks noGrp="1"/>
          </p:cNvGraphicFramePr>
          <p:nvPr>
            <p:ph sz="half" idx="2"/>
            <p:extLst>
              <p:ext uri="{D42A27DB-BD31-4B8C-83A1-F6EECF244321}">
                <p14:modId xmlns:p14="http://schemas.microsoft.com/office/powerpoint/2010/main" val="2726636083"/>
              </p:ext>
            </p:extLst>
          </p:nvPr>
        </p:nvGraphicFramePr>
        <p:xfrm>
          <a:off x="2438400" y="3916363"/>
          <a:ext cx="7112000" cy="2051050"/>
        </p:xfrm>
        <a:graphic>
          <a:graphicData uri="http://schemas.openxmlformats.org/drawingml/2006/table">
            <a:tbl>
              <a:tblPr/>
              <a:tblGrid>
                <a:gridCol w="1774825">
                  <a:extLst>
                    <a:ext uri="{9D8B030D-6E8A-4147-A177-3AD203B41FA5}">
                      <a16:colId xmlns:a16="http://schemas.microsoft.com/office/drawing/2014/main" val="20000"/>
                    </a:ext>
                  </a:extLst>
                </a:gridCol>
                <a:gridCol w="3633788">
                  <a:extLst>
                    <a:ext uri="{9D8B030D-6E8A-4147-A177-3AD203B41FA5}">
                      <a16:colId xmlns:a16="http://schemas.microsoft.com/office/drawing/2014/main" val="20001"/>
                    </a:ext>
                  </a:extLst>
                </a:gridCol>
                <a:gridCol w="1703387">
                  <a:extLst>
                    <a:ext uri="{9D8B030D-6E8A-4147-A177-3AD203B41FA5}">
                      <a16:colId xmlns:a16="http://schemas.microsoft.com/office/drawing/2014/main" val="20002"/>
                    </a:ext>
                  </a:extLst>
                </a:gridCol>
              </a:tblGrid>
              <a:tr h="396363">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bg1"/>
                          </a:solidFill>
                          <a:effectLst/>
                          <a:latin typeface="Franklin Gothic Book" panose="020B0503020102020204" pitchFamily="34" charset="0"/>
                          <a:ea typeface="+mn-ea"/>
                          <a:cs typeface="+mn-cs"/>
                        </a:rPr>
                        <a:t>Processor type</a:t>
                      </a:r>
                      <a:endParaRPr kumimoji="0" lang="zh-TW" altLang="en-US" sz="1600" b="0" i="0" u="none" strike="noStrike" cap="none" normalizeH="0" baseline="0" dirty="0">
                        <a:ln>
                          <a:noFill/>
                        </a:ln>
                        <a:solidFill>
                          <a:schemeClr val="bg1"/>
                        </a:solidFill>
                        <a:effectLst/>
                        <a:latin typeface="Franklin Gothic Book" panose="020B0503020102020204" pitchFamily="34" charset="0"/>
                        <a:ea typeface="華康粗黑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bg1"/>
                          </a:solidFill>
                          <a:effectLst/>
                          <a:latin typeface="Franklin Gothic Book" panose="020B0503020102020204" pitchFamily="34" charset="0"/>
                          <a:ea typeface="+mn-ea"/>
                          <a:cs typeface="+mn-cs"/>
                        </a:rPr>
                        <a:t>Instruction set version</a:t>
                      </a:r>
                      <a:endParaRPr kumimoji="0" lang="zh-TW" altLang="en-US" sz="2000" b="0" i="0" u="none" strike="noStrike" cap="none" normalizeH="0" baseline="0" dirty="0">
                        <a:ln>
                          <a:noFill/>
                        </a:ln>
                        <a:solidFill>
                          <a:schemeClr val="bg1"/>
                        </a:solidFill>
                        <a:effectLst/>
                        <a:latin typeface="Franklin Gothic Book" panose="020B0503020102020204" pitchFamily="34" charset="0"/>
                        <a:ea typeface="華康粗黑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bg1"/>
                          </a:solidFill>
                          <a:effectLst/>
                          <a:latin typeface="Franklin Gothic Book" panose="020B0503020102020204" pitchFamily="34" charset="0"/>
                          <a:ea typeface="華康粗黑體" charset="-120"/>
                          <a:cs typeface="Times New Roman" panose="02020603050405020304" pitchFamily="18" charset="0"/>
                        </a:rPr>
                        <a:t>age</a:t>
                      </a:r>
                      <a:endParaRPr kumimoji="0" lang="zh-TW" altLang="en-US" sz="1600" b="0" i="0" u="none" strike="noStrike" cap="none" normalizeH="0" baseline="0" dirty="0">
                        <a:ln>
                          <a:noFill/>
                        </a:ln>
                        <a:solidFill>
                          <a:schemeClr val="bg1"/>
                        </a:solidFill>
                        <a:effectLst/>
                        <a:latin typeface="Franklin Gothic Book" panose="020B0503020102020204" pitchFamily="34" charset="0"/>
                        <a:ea typeface="華康粗黑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0"/>
                  </a:ext>
                </a:extLst>
              </a:tr>
              <a:tr h="252491">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HP PA-RISC</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v1.1</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v2.0</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1986~1996</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3134">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SGI MIPS</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MIPS I</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Ⅱ</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Ⅲ</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Ⅳ</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V</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1986~1996</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91">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Sun Sparc</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dirty="0">
                          <a:ln>
                            <a:noFill/>
                          </a:ln>
                          <a:solidFill>
                            <a:schemeClr val="tx2"/>
                          </a:solidFill>
                          <a:effectLst/>
                          <a:latin typeface="Times New Roman" panose="02020603050405020304" pitchFamily="18" charset="0"/>
                          <a:ea typeface="華康中明體" charset="-120"/>
                          <a:cs typeface="Times New Roman" panose="02020603050405020304" pitchFamily="18" charset="0"/>
                        </a:rPr>
                        <a:t>v8</a:t>
                      </a:r>
                      <a:r>
                        <a:rPr kumimoji="0" lang="zh-TW" altLang="en-US" sz="900" b="0" i="0" u="none" strike="noStrike" cap="none" normalizeH="0" baseline="0" dirty="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dirty="0">
                          <a:ln>
                            <a:noFill/>
                          </a:ln>
                          <a:solidFill>
                            <a:schemeClr val="tx2"/>
                          </a:solidFill>
                          <a:effectLst/>
                          <a:latin typeface="Times New Roman" panose="02020603050405020304" pitchFamily="18" charset="0"/>
                          <a:ea typeface="華康中明體" charset="-120"/>
                          <a:cs typeface="Times New Roman" panose="02020603050405020304" pitchFamily="18" charset="0"/>
                        </a:rPr>
                        <a:t>v9</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1987~1995</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310">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Digital Alpha</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v1</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v3</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1992~1997</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0261">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Intel</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just"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8086</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80286</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rPr>
                        <a:t>…</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Pentium</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PentiumPro</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PentiumⅡ</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Ⅲ</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Ⅳ</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Intel 64</a:t>
                      </a:r>
                      <a:r>
                        <a:rPr kumimoji="0" lang="zh-TW" altLang="en-US" sz="900" b="0" i="0" u="none" strike="noStrike" cap="none" normalizeH="0" baseline="0">
                          <a:ln>
                            <a:noFill/>
                          </a:ln>
                          <a:solidFill>
                            <a:schemeClr val="tx2"/>
                          </a:solidFill>
                          <a:effectLst/>
                          <a:latin typeface="Times New Roman" panose="02020603050405020304" pitchFamily="18" charset="0"/>
                          <a:ea typeface="華康中明體" charset="-120"/>
                          <a:cs typeface="Times New Roman" panose="02020603050405020304" pitchFamily="18" charset="0"/>
                        </a:rPr>
                        <a:t>、</a:t>
                      </a:r>
                      <a:r>
                        <a:rPr kumimoji="0" lang="en-US" altLang="zh-TW" sz="9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rPr>
                        <a:t>…</a:t>
                      </a:r>
                      <a:endParaRPr kumimoji="0" lang="en-US" altLang="zh-TW" sz="1800" b="0" i="0" u="none" strike="noStrike" cap="none" normalizeH="0" baseline="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marL="742950" indent="-285750"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marL="1143000" indent="-228600"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marL="1600200" indent="-228600"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marL="2057400" indent="-228600"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900" b="0" i="0" u="none" strike="noStrike" cap="none" normalizeH="0" baseline="0" dirty="0">
                          <a:ln>
                            <a:noFill/>
                          </a:ln>
                          <a:solidFill>
                            <a:schemeClr val="tx2"/>
                          </a:solidFill>
                          <a:effectLst/>
                          <a:latin typeface="Times New Roman" panose="02020603050405020304" pitchFamily="18" charset="0"/>
                          <a:ea typeface="華康中明體" charset="-120"/>
                          <a:cs typeface="Times New Roman" panose="02020603050405020304" pitchFamily="18" charset="0"/>
                        </a:rPr>
                        <a:t>1978~2???</a:t>
                      </a:r>
                      <a:endParaRPr kumimoji="0" lang="en-US" altLang="zh-TW" sz="1800" b="0" i="0" u="none" strike="noStrike" cap="none" normalizeH="0" baseline="0" dirty="0">
                        <a:ln>
                          <a:noFill/>
                        </a:ln>
                        <a:solidFill>
                          <a:schemeClr val="tx2"/>
                        </a:solidFill>
                        <a:effectLst/>
                        <a:latin typeface="Franklin Gothic Book" panose="020B0503020102020204" pitchFamily="34" charset="0"/>
                        <a:ea typeface="華康中明體" charset="-120"/>
                        <a:cs typeface="Times New Roman" panose="02020603050405020304" pitchFamily="18" charset="0"/>
                      </a:endParaRPr>
                    </a:p>
                  </a:txBody>
                  <a:tcPr marT="45734" marB="4573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9730" name="Text Box 37">
            <a:extLst>
              <a:ext uri="{FF2B5EF4-FFF2-40B4-BE49-F238E27FC236}">
                <a16:creationId xmlns:a16="http://schemas.microsoft.com/office/drawing/2014/main" id="{2B5E1946-234C-7344-9F44-FC30CE37F84C}"/>
              </a:ext>
            </a:extLst>
          </p:cNvPr>
          <p:cNvSpPr txBox="1">
            <a:spLocks noChangeArrowheads="1"/>
          </p:cNvSpPr>
          <p:nvPr/>
        </p:nvSpPr>
        <p:spPr bwMode="auto">
          <a:xfrm>
            <a:off x="3886200" y="5927726"/>
            <a:ext cx="4800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The instruction set architecture implemented by major hardware vendors</a:t>
            </a:r>
            <a:endParaRPr lang="zh-TW" altLang="en-US" sz="2000">
              <a:solidFill>
                <a:schemeClr val="tx1"/>
              </a:solidFill>
              <a:latin typeface="標楷體" panose="03000509000000000000" pitchFamily="65" charset="-120"/>
              <a:ea typeface="標楷體" panose="03000509000000000000" pitchFamily="65"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2F23C86-231A-59A7-8D28-6451E9A65DFA}"/>
              </a:ext>
            </a:extLst>
          </p:cNvPr>
          <p:cNvSpPr>
            <a:spLocks noGrp="1" noChangeArrowheads="1"/>
          </p:cNvSpPr>
          <p:nvPr>
            <p:ph type="title"/>
          </p:nvPr>
        </p:nvSpPr>
        <p:spPr>
          <a:xfrm>
            <a:off x="1905000" y="304800"/>
            <a:ext cx="8686800" cy="838200"/>
          </a:xfrm>
        </p:spPr>
        <p:txBody>
          <a:bodyPr/>
          <a:lstStyle/>
          <a:p>
            <a:r>
              <a:rPr lang="en-US" altLang="zh-TW" sz="3200">
                <a:latin typeface="細明體" panose="02020509000000000000" pitchFamily="49" charset="-120"/>
                <a:ea typeface="細明體" panose="02020509000000000000" pitchFamily="49" charset="-120"/>
              </a:rPr>
              <a:t>1.5.7 Level 2: "Control" layer</a:t>
            </a:r>
            <a:endParaRPr lang="zh-TW" altLang="en-US" sz="3200">
              <a:latin typeface="細明體" panose="02020509000000000000" pitchFamily="49" charset="-120"/>
              <a:ea typeface="細明體" panose="02020509000000000000" pitchFamily="49" charset="-120"/>
            </a:endParaRPr>
          </a:p>
        </p:txBody>
      </p:sp>
      <p:sp>
        <p:nvSpPr>
          <p:cNvPr id="37891" name="Rectangle 3">
            <a:extLst>
              <a:ext uri="{FF2B5EF4-FFF2-40B4-BE49-F238E27FC236}">
                <a16:creationId xmlns:a16="http://schemas.microsoft.com/office/drawing/2014/main" id="{753CAAB9-6E41-8068-E139-8978A8060A61}"/>
              </a:ext>
            </a:extLst>
          </p:cNvPr>
          <p:cNvSpPr>
            <a:spLocks noGrp="1" noChangeArrowheads="1"/>
          </p:cNvSpPr>
          <p:nvPr>
            <p:ph type="body" idx="1"/>
          </p:nvPr>
        </p:nvSpPr>
        <p:spPr bwMode="auto">
          <a:xfrm>
            <a:off x="1237127" y="1539962"/>
            <a:ext cx="8946541" cy="4195481"/>
          </a:xfrm>
        </p:spPr>
        <p:txBody>
          <a:bodyPr vert="horz" wrap="square" lIns="91440" tIns="45720" rIns="91440" bIns="45720" numCol="1" rtlCol="0" anchor="t" anchorCtr="0" compatLnSpc="1">
            <a:prstTxWarp prst="textNoShape">
              <a:avLst/>
            </a:prstTxWarp>
            <a:normAutofit fontScale="92500"/>
          </a:bodyPr>
          <a:lstStyle/>
          <a:p>
            <a:pPr>
              <a:defRPr/>
            </a:pPr>
            <a:r>
              <a:rPr lang="en-US" altLang="zh-TW" sz="2800" dirty="0">
                <a:latin typeface="細明體" panose="02020509000000000000" pitchFamily="49" charset="-120"/>
                <a:ea typeface="細明體" panose="02020509000000000000" pitchFamily="49" charset="-120"/>
              </a:rPr>
              <a:t>By controlling the signals of the circuit, it is possible to command specific hardware computing units (function units ,FU) to complete the work.</a:t>
            </a:r>
            <a:endParaRPr lang="zh-TW" altLang="en-US" sz="2800" dirty="0">
              <a:latin typeface="細明體" panose="02020509000000000000" pitchFamily="49" charset="-120"/>
              <a:ea typeface="細明體" panose="02020509000000000000" pitchFamily="49" charset="-120"/>
            </a:endParaRPr>
          </a:p>
          <a:p>
            <a:pPr>
              <a:defRPr/>
            </a:pPr>
            <a:endParaRPr lang="zh-TW" altLang="en-US" sz="2800" dirty="0">
              <a:latin typeface="細明體" panose="02020509000000000000" pitchFamily="49" charset="-120"/>
              <a:ea typeface="細明體" panose="02020509000000000000" pitchFamily="49" charset="-120"/>
            </a:endParaRPr>
          </a:p>
          <a:p>
            <a:pPr>
              <a:defRPr/>
            </a:pPr>
            <a:r>
              <a:rPr lang="en-US" altLang="zh-TW" sz="2800" dirty="0">
                <a:latin typeface="細明體" panose="02020509000000000000" pitchFamily="49" charset="-120"/>
                <a:ea typeface="細明體" panose="02020509000000000000" pitchFamily="49" charset="-120"/>
              </a:rPr>
              <a:t>The overall operation of the computing unit is coordinated by the control unit (CU) in the CPU.</a:t>
            </a:r>
            <a:endParaRPr lang="zh-TW" altLang="en-US" sz="2800" dirty="0">
              <a:latin typeface="細明體" panose="02020509000000000000" pitchFamily="49" charset="-120"/>
              <a:ea typeface="細明體" panose="02020509000000000000" pitchFamily="49" charset="-120"/>
            </a:endParaRPr>
          </a:p>
          <a:p>
            <a:pPr>
              <a:defRPr/>
            </a:pPr>
            <a:endParaRPr lang="zh-TW" altLang="en-US" sz="2800" dirty="0">
              <a:latin typeface="細明體" panose="02020509000000000000" pitchFamily="49" charset="-120"/>
              <a:ea typeface="細明體" panose="02020509000000000000" pitchFamily="49" charset="-120"/>
            </a:endParaRPr>
          </a:p>
          <a:p>
            <a:pPr>
              <a:defRPr/>
            </a:pPr>
            <a:r>
              <a:rPr lang="en-US" altLang="zh-TW" sz="2800" dirty="0">
                <a:latin typeface="細明體" panose="02020509000000000000" pitchFamily="49" charset="-120"/>
                <a:ea typeface="細明體" panose="02020509000000000000" pitchFamily="49" charset="-120"/>
              </a:rPr>
              <a:t>The control unit can be hardwired or written as a microprogram using micro instructions.</a:t>
            </a:r>
            <a:endParaRPr lang="zh-TW" altLang="en-US" sz="2800" dirty="0">
              <a:latin typeface="細明體" panose="02020509000000000000" pitchFamily="49" charset="-120"/>
              <a:ea typeface="細明體" panose="02020509000000000000" pitchFamily="49"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1FC9EC7-08F2-8722-1A25-8CB8096668C5}"/>
              </a:ext>
            </a:extLst>
          </p:cNvPr>
          <p:cNvSpPr>
            <a:spLocks noGrp="1" noChangeArrowheads="1"/>
          </p:cNvSpPr>
          <p:nvPr>
            <p:ph type="title"/>
          </p:nvPr>
        </p:nvSpPr>
        <p:spPr>
          <a:xfrm>
            <a:off x="1905000" y="374650"/>
            <a:ext cx="8686800" cy="838200"/>
          </a:xfrm>
        </p:spPr>
        <p:txBody>
          <a:bodyPr/>
          <a:lstStyle/>
          <a:p>
            <a:r>
              <a:rPr lang="en-US" altLang="zh-TW" sz="3200">
                <a:latin typeface="細明體" panose="02020509000000000000" pitchFamily="49" charset="-120"/>
                <a:ea typeface="細明體" panose="02020509000000000000" pitchFamily="49" charset="-120"/>
              </a:rPr>
              <a:t>1.5.8 Level 1: "Digital Logic" layer</a:t>
            </a:r>
            <a:endParaRPr lang="zh-TW" altLang="en-US" sz="3200">
              <a:latin typeface="細明體" panose="02020509000000000000" pitchFamily="49" charset="-120"/>
              <a:ea typeface="細明體" panose="02020509000000000000" pitchFamily="49" charset="-120"/>
            </a:endParaRPr>
          </a:p>
        </p:txBody>
      </p:sp>
      <p:sp>
        <p:nvSpPr>
          <p:cNvPr id="57347" name="Rectangle 3">
            <a:extLst>
              <a:ext uri="{FF2B5EF4-FFF2-40B4-BE49-F238E27FC236}">
                <a16:creationId xmlns:a16="http://schemas.microsoft.com/office/drawing/2014/main" id="{39834957-B785-397B-1459-4EE7BDC05DA8}"/>
              </a:ext>
            </a:extLst>
          </p:cNvPr>
          <p:cNvSpPr>
            <a:spLocks noGrp="1" noChangeArrowheads="1"/>
          </p:cNvSpPr>
          <p:nvPr>
            <p:ph type="body" idx="1"/>
          </p:nvPr>
        </p:nvSpPr>
        <p:spPr bwMode="auto">
          <a:xfrm>
            <a:off x="596900" y="1308100"/>
            <a:ext cx="11303000" cy="4800600"/>
          </a:xfrm>
        </p:spPr>
        <p:txBody>
          <a:bodyPr vert="horz" wrap="square" lIns="91440" tIns="45720" rIns="91440" bIns="45720" numCol="1" rtlCol="0" anchor="t" anchorCtr="0" compatLnSpc="1">
            <a:prstTxWarp prst="textNoShape">
              <a:avLst/>
            </a:prstTxWarp>
            <a:noAutofit/>
          </a:bodyPr>
          <a:lstStyle/>
          <a:p>
            <a:pPr>
              <a:lnSpc>
                <a:spcPct val="80000"/>
              </a:lnSpc>
              <a:defRPr/>
            </a:pPr>
            <a:r>
              <a:rPr lang="en-US" altLang="zh-TW" sz="2400" dirty="0">
                <a:latin typeface="細明體" panose="02020509000000000000" pitchFamily="49" charset="-120"/>
                <a:ea typeface="細明體" panose="02020509000000000000" pitchFamily="49" charset="-120"/>
              </a:rPr>
              <a:t>What is seen in this hierarchy is the actual basic circuit components of the computer processor, which are the most basic units of the computer</a:t>
            </a:r>
            <a:endParaRPr lang="zh-TW" altLang="en-US" sz="2400" dirty="0">
              <a:latin typeface="細明體" panose="02020509000000000000" pitchFamily="49" charset="-120"/>
              <a:ea typeface="細明體" panose="02020509000000000000" pitchFamily="49" charset="-120"/>
            </a:endParaRPr>
          </a:p>
          <a:p>
            <a:pPr lvl="1">
              <a:lnSpc>
                <a:spcPct val="80000"/>
              </a:lnSpc>
              <a:defRPr/>
            </a:pPr>
            <a:r>
              <a:rPr lang="en-US" altLang="zh-TW" sz="2400" dirty="0">
                <a:latin typeface="細明體" panose="02020509000000000000" pitchFamily="49" charset="-120"/>
                <a:ea typeface="細明體" panose="02020509000000000000" pitchFamily="49" charset="-120"/>
              </a:rPr>
              <a:t>resistor</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capacitor</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wire</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logic gates</a:t>
            </a:r>
            <a:endParaRPr lang="zh-TW" altLang="en-US" sz="2400" dirty="0">
              <a:latin typeface="細明體" panose="02020509000000000000" pitchFamily="49" charset="-120"/>
              <a:ea typeface="細明體" panose="02020509000000000000" pitchFamily="49" charset="-120"/>
            </a:endParaRPr>
          </a:p>
          <a:p>
            <a:pPr>
              <a:lnSpc>
                <a:spcPct val="80000"/>
              </a:lnSpc>
              <a:defRPr/>
            </a:pPr>
            <a:endParaRPr lang="zh-TW" altLang="en-US" sz="2400" dirty="0">
              <a:latin typeface="細明體" panose="02020509000000000000" pitchFamily="49" charset="-120"/>
              <a:ea typeface="細明體" panose="02020509000000000000" pitchFamily="49" charset="-120"/>
            </a:endParaRPr>
          </a:p>
          <a:p>
            <a:pPr>
              <a:lnSpc>
                <a:spcPct val="80000"/>
              </a:lnSpc>
              <a:defRPr/>
            </a:pPr>
            <a:r>
              <a:rPr lang="en-US" altLang="zh-TW" sz="2400" dirty="0">
                <a:latin typeface="細明體" panose="02020509000000000000" pitchFamily="49" charset="-120"/>
                <a:ea typeface="細明體" panose="02020509000000000000" pitchFamily="49" charset="-120"/>
              </a:rPr>
              <a:t>The number and strength of computer functions determine the complexity of the circuit.</a:t>
            </a:r>
            <a:r>
              <a:rPr lang="zh-TW" altLang="en-US" sz="2400" dirty="0">
                <a:latin typeface="細明體" panose="02020509000000000000" pitchFamily="49" charset="-120"/>
                <a:ea typeface="細明體" panose="02020509000000000000" pitchFamily="49" charset="-120"/>
              </a:rPr>
              <a:t> </a:t>
            </a:r>
          </a:p>
          <a:p>
            <a:pPr marL="0" indent="0">
              <a:lnSpc>
                <a:spcPct val="80000"/>
              </a:lnSpc>
              <a:buNone/>
              <a:defRPr/>
            </a:pPr>
            <a:endParaRPr lang="zh-TW" altLang="en-US" sz="2400" dirty="0">
              <a:latin typeface="細明體" panose="02020509000000000000" pitchFamily="49" charset="-120"/>
              <a:ea typeface="細明體" panose="02020509000000000000" pitchFamily="49" charset="-120"/>
            </a:endParaRPr>
          </a:p>
          <a:p>
            <a:pPr>
              <a:lnSpc>
                <a:spcPct val="80000"/>
              </a:lnSpc>
              <a:defRPr/>
            </a:pPr>
            <a:r>
              <a:rPr lang="en-US" altLang="zh-TW" sz="2400" dirty="0">
                <a:latin typeface="細明體" panose="02020509000000000000" pitchFamily="49" charset="-120"/>
                <a:ea typeface="細明體" panose="02020509000000000000" pitchFamily="49" charset="-120"/>
              </a:rPr>
              <a:t>The circuit is designed in the form of digital logic, and the topics in the period include </a:t>
            </a:r>
            <a:r>
              <a:rPr lang="zh-TW" altLang="en-US" sz="2400" dirty="0">
                <a:latin typeface="細明體" panose="02020509000000000000" pitchFamily="49" charset="-120"/>
                <a:ea typeface="細明體" panose="02020509000000000000" pitchFamily="49" charset="-120"/>
              </a:rPr>
              <a:t>：</a:t>
            </a:r>
          </a:p>
          <a:p>
            <a:pPr lvl="1">
              <a:lnSpc>
                <a:spcPct val="80000"/>
              </a:lnSpc>
              <a:defRPr/>
            </a:pPr>
            <a:r>
              <a:rPr lang="en-US" altLang="zh-TW" sz="2400" dirty="0">
                <a:latin typeface="細明體" panose="02020509000000000000" pitchFamily="49" charset="-120"/>
                <a:ea typeface="細明體" panose="02020509000000000000" pitchFamily="49" charset="-120"/>
              </a:rPr>
              <a:t>Boolean algebra</a:t>
            </a:r>
            <a:endParaRPr lang="zh-TW" altLang="en-US" sz="2400" dirty="0">
              <a:latin typeface="細明體" panose="02020509000000000000" pitchFamily="49" charset="-120"/>
              <a:ea typeface="細明體" panose="02020509000000000000" pitchFamily="49" charset="-120"/>
            </a:endParaRPr>
          </a:p>
          <a:p>
            <a:pPr lvl="1">
              <a:lnSpc>
                <a:spcPct val="80000"/>
              </a:lnSpc>
              <a:defRPr/>
            </a:pPr>
            <a:r>
              <a:rPr lang="en-US" altLang="zh-TW" sz="2400" dirty="0">
                <a:latin typeface="細明體" panose="02020509000000000000" pitchFamily="49" charset="-120"/>
                <a:ea typeface="細明體" panose="02020509000000000000" pitchFamily="49" charset="-120"/>
              </a:rPr>
              <a:t>fundamental logic gates</a:t>
            </a:r>
            <a:endParaRPr lang="zh-TW" altLang="en-US" sz="2400" dirty="0">
              <a:latin typeface="細明體" panose="02020509000000000000" pitchFamily="49" charset="-120"/>
              <a:ea typeface="細明體" panose="02020509000000000000" pitchFamily="49" charset="-120"/>
            </a:endParaRPr>
          </a:p>
          <a:p>
            <a:pPr lvl="1">
              <a:lnSpc>
                <a:spcPct val="80000"/>
              </a:lnSpc>
              <a:defRPr/>
            </a:pPr>
            <a:r>
              <a:rPr lang="en-US" altLang="zh-TW" sz="2400" dirty="0">
                <a:latin typeface="細明體" panose="02020509000000000000" pitchFamily="49" charset="-120"/>
                <a:ea typeface="細明體" panose="02020509000000000000" pitchFamily="49" charset="-120"/>
              </a:rPr>
              <a:t>combinational logic</a:t>
            </a:r>
            <a:endParaRPr lang="zh-TW" altLang="en-US" sz="2400" dirty="0">
              <a:latin typeface="細明體" panose="02020509000000000000" pitchFamily="49" charset="-120"/>
              <a:ea typeface="細明體" panose="02020509000000000000" pitchFamily="49" charset="-120"/>
            </a:endParaRPr>
          </a:p>
          <a:p>
            <a:pPr lvl="1">
              <a:lnSpc>
                <a:spcPct val="80000"/>
              </a:lnSpc>
              <a:defRPr/>
            </a:pPr>
            <a:r>
              <a:rPr lang="en-US" altLang="zh-TW" sz="2400" dirty="0">
                <a:latin typeface="細明體" panose="02020509000000000000" pitchFamily="49" charset="-120"/>
                <a:ea typeface="細明體" panose="02020509000000000000" pitchFamily="49" charset="-120"/>
              </a:rPr>
              <a:t>sequential logic</a:t>
            </a:r>
            <a:r>
              <a:rPr lang="zh-TW" altLang="en-US" sz="2400" dirty="0">
                <a:latin typeface="細明體" panose="02020509000000000000" pitchFamily="49" charset="-120"/>
                <a:ea typeface="細明體" panose="02020509000000000000" pitchFamily="49" charset="-12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2437FCA-0BB5-3FE7-D8EB-7C17954063D8}"/>
              </a:ext>
            </a:extLst>
          </p:cNvPr>
          <p:cNvSpPr>
            <a:spLocks noGrp="1" noChangeArrowheads="1"/>
          </p:cNvSpPr>
          <p:nvPr>
            <p:ph type="title"/>
          </p:nvPr>
        </p:nvSpPr>
        <p:spPr/>
        <p:txBody>
          <a:bodyPr/>
          <a:lstStyle/>
          <a:p>
            <a:r>
              <a:rPr lang="en-US" altLang="zh-TW" sz="4000" dirty="0">
                <a:latin typeface="Times New Roman" panose="02020603050405020304" pitchFamily="18" charset="0"/>
                <a:ea typeface="標楷體" panose="03000509000000000000" pitchFamily="65" charset="-120"/>
              </a:rPr>
              <a:t>1.1</a:t>
            </a:r>
            <a:r>
              <a:rPr lang="zh-TW" altLang="en-US" sz="4000" dirty="0">
                <a:latin typeface="Times New Roman" panose="02020603050405020304" pitchFamily="18" charset="0"/>
                <a:ea typeface="標楷體" panose="03000509000000000000" pitchFamily="65" charset="-120"/>
              </a:rPr>
              <a:t> </a:t>
            </a:r>
            <a:r>
              <a:rPr lang="en-US" altLang="zh-TW" sz="4000" dirty="0">
                <a:ea typeface="新細明體" panose="02020500000000000000" pitchFamily="18" charset="-120"/>
              </a:rPr>
              <a:t>What is a computer</a:t>
            </a:r>
            <a:endParaRPr lang="zh-TW" altLang="en-US" sz="4000" dirty="0">
              <a:latin typeface="Times New Roman" panose="02020603050405020304" pitchFamily="18" charset="0"/>
              <a:ea typeface="標楷體" panose="03000509000000000000" pitchFamily="65" charset="-120"/>
            </a:endParaRPr>
          </a:p>
        </p:txBody>
      </p:sp>
      <p:sp>
        <p:nvSpPr>
          <p:cNvPr id="5123" name="Rectangle 3">
            <a:extLst>
              <a:ext uri="{FF2B5EF4-FFF2-40B4-BE49-F238E27FC236}">
                <a16:creationId xmlns:a16="http://schemas.microsoft.com/office/drawing/2014/main" id="{41062CE2-0DEF-09C8-CE41-41D3D1F2E943}"/>
              </a:ext>
            </a:extLst>
          </p:cNvPr>
          <p:cNvSpPr>
            <a:spLocks noGrp="1" noChangeArrowheads="1"/>
          </p:cNvSpPr>
          <p:nvPr>
            <p:ph type="body" idx="1"/>
          </p:nvPr>
        </p:nvSpPr>
        <p:spPr bwMode="auto"/>
        <p:txBody>
          <a:bodyPr vert="horz" wrap="square" lIns="91440" tIns="45720" rIns="91440" bIns="45720" numCol="1" rtlCol="0" anchor="t" anchorCtr="0" compatLnSpc="1">
            <a:prstTxWarp prst="textNoShape">
              <a:avLst/>
            </a:prstTxWarp>
            <a:normAutofit fontScale="92500"/>
          </a:bodyPr>
          <a:lstStyle/>
          <a:p>
            <a:pPr marL="0" indent="0">
              <a:lnSpc>
                <a:spcPct val="80000"/>
              </a:lnSpc>
              <a:buNone/>
            </a:pPr>
            <a:r>
              <a:rPr lang="en-US" altLang="zh-TW" sz="3000" dirty="0">
                <a:ea typeface="新細明體" panose="02020500000000000000" pitchFamily="18" charset="-120"/>
              </a:rPr>
              <a:t>The calculator is: </a:t>
            </a:r>
          </a:p>
          <a:p>
            <a:pPr marL="0" indent="0">
              <a:lnSpc>
                <a:spcPct val="80000"/>
              </a:lnSpc>
              <a:buNone/>
            </a:pPr>
            <a:r>
              <a:rPr lang="en-US" altLang="zh-TW" sz="3000" dirty="0">
                <a:ea typeface="新細明體" panose="02020500000000000000" pitchFamily="18" charset="-120"/>
              </a:rPr>
              <a:t>A machine that accepts specific instructions and executes them in a predetermined manner or logic. In actual operation, the computer will accept some information, process it with pre-designed rules by people, and then output or store the results. </a:t>
            </a:r>
          </a:p>
          <a:p>
            <a:pPr marL="0" indent="0">
              <a:lnSpc>
                <a:spcPct val="80000"/>
              </a:lnSpc>
              <a:buNone/>
            </a:pPr>
            <a:endParaRPr lang="en-US" altLang="zh-TW" sz="3000" dirty="0">
              <a:ea typeface="新細明體" panose="02020500000000000000" pitchFamily="18" charset="-120"/>
            </a:endParaRPr>
          </a:p>
          <a:p>
            <a:pPr marL="0" indent="0">
              <a:lnSpc>
                <a:spcPct val="80000"/>
              </a:lnSpc>
              <a:buNone/>
            </a:pPr>
            <a:r>
              <a:rPr lang="en-US" altLang="zh-TW" sz="3000" dirty="0">
                <a:ea typeface="新細明體" panose="02020500000000000000" pitchFamily="18" charset="-120"/>
              </a:rPr>
              <a:t>Two major features of computers: </a:t>
            </a:r>
          </a:p>
          <a:p>
            <a:pPr marL="0" indent="0">
              <a:lnSpc>
                <a:spcPct val="80000"/>
              </a:lnSpc>
              <a:buNone/>
            </a:pPr>
            <a:r>
              <a:rPr lang="en-US" altLang="zh-TW" sz="3000" dirty="0">
                <a:ea typeface="新細明體" panose="02020500000000000000" pitchFamily="18" charset="-120"/>
              </a:rPr>
              <a:t>1.</a:t>
            </a:r>
            <a:r>
              <a:rPr lang="en-US" altLang="zh-TW" sz="3000" dirty="0">
                <a:solidFill>
                  <a:srgbClr val="FF0000"/>
                </a:solidFill>
                <a:ea typeface="新細明體" panose="02020500000000000000" pitchFamily="18" charset="-120"/>
              </a:rPr>
              <a:t>Precise</a:t>
            </a:r>
            <a:r>
              <a:rPr lang="en-US" altLang="zh-TW" sz="3000" dirty="0">
                <a:ea typeface="新細明體" panose="02020500000000000000" pitchFamily="18" charset="-120"/>
              </a:rPr>
              <a:t> </a:t>
            </a:r>
          </a:p>
          <a:p>
            <a:pPr marL="0" indent="0">
              <a:lnSpc>
                <a:spcPct val="80000"/>
              </a:lnSpc>
              <a:buNone/>
            </a:pPr>
            <a:r>
              <a:rPr lang="en-US" altLang="zh-TW" sz="3000" dirty="0">
                <a:ea typeface="新細明體" panose="02020500000000000000" pitchFamily="18" charset="-120"/>
              </a:rPr>
              <a:t>2.</a:t>
            </a:r>
            <a:r>
              <a:rPr lang="en-US" altLang="zh-TW" sz="3000" dirty="0">
                <a:solidFill>
                  <a:srgbClr val="FF0000"/>
                </a:solidFill>
                <a:ea typeface="新細明體" panose="02020500000000000000" pitchFamily="18" charset="-120"/>
              </a:rPr>
              <a:t>Fast</a:t>
            </a:r>
            <a:endParaRPr lang="en-US" altLang="zh-TW" sz="3000" dirty="0">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09507E4-DDD5-5CF7-6467-D4316EA8BC44}"/>
              </a:ext>
            </a:extLst>
          </p:cNvPr>
          <p:cNvSpPr>
            <a:spLocks noGrp="1" noChangeArrowheads="1"/>
          </p:cNvSpPr>
          <p:nvPr>
            <p:ph type="title"/>
          </p:nvPr>
        </p:nvSpPr>
        <p:spPr>
          <a:xfrm>
            <a:off x="2095500" y="287338"/>
            <a:ext cx="8686800" cy="838200"/>
          </a:xfrm>
        </p:spPr>
        <p:txBody>
          <a:bodyPr/>
          <a:lstStyle/>
          <a:p>
            <a:r>
              <a:rPr lang="en-US" altLang="zh-TW" sz="3200">
                <a:latin typeface="細明體" panose="02020509000000000000" pitchFamily="49" charset="-120"/>
                <a:ea typeface="細明體" panose="02020509000000000000" pitchFamily="49" charset="-120"/>
              </a:rPr>
              <a:t>1.6 Computer hardware structure</a:t>
            </a:r>
            <a:endParaRPr lang="zh-TW" altLang="en-US" sz="3200">
              <a:latin typeface="細明體" panose="02020509000000000000" pitchFamily="49" charset="-120"/>
              <a:ea typeface="細明體" panose="02020509000000000000" pitchFamily="49" charset="-120"/>
            </a:endParaRPr>
          </a:p>
        </p:txBody>
      </p:sp>
      <p:sp>
        <p:nvSpPr>
          <p:cNvPr id="32771" name="Rectangle 3">
            <a:extLst>
              <a:ext uri="{FF2B5EF4-FFF2-40B4-BE49-F238E27FC236}">
                <a16:creationId xmlns:a16="http://schemas.microsoft.com/office/drawing/2014/main" id="{BA2BA506-D244-D035-DC13-3883209CD8A6}"/>
              </a:ext>
            </a:extLst>
          </p:cNvPr>
          <p:cNvSpPr>
            <a:spLocks noGrp="1" noChangeArrowheads="1"/>
          </p:cNvSpPr>
          <p:nvPr>
            <p:ph type="body" idx="1"/>
          </p:nvPr>
        </p:nvSpPr>
        <p:spPr bwMode="auto">
          <a:xfrm>
            <a:off x="1828800" y="1552576"/>
            <a:ext cx="9220200" cy="5153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zh-TW" sz="3600" dirty="0">
                <a:solidFill>
                  <a:srgbClr val="FF3300"/>
                </a:solidFill>
                <a:latin typeface="細明體" panose="02020509000000000000" pitchFamily="49" charset="-120"/>
                <a:ea typeface="細明體" panose="02020509000000000000" pitchFamily="49" charset="-120"/>
              </a:rPr>
              <a:t>Von Neumann </a:t>
            </a:r>
            <a:r>
              <a:rPr lang="en-US" altLang="zh-TW" sz="3600" dirty="0">
                <a:latin typeface="細明體" panose="02020509000000000000" pitchFamily="49" charset="-120"/>
                <a:ea typeface="細明體" panose="02020509000000000000" pitchFamily="49" charset="-120"/>
              </a:rPr>
              <a:t>Architecture</a:t>
            </a:r>
            <a:r>
              <a:rPr lang="zh-TW" altLang="en-US" sz="3600" dirty="0">
                <a:latin typeface="細明體" panose="02020509000000000000" pitchFamily="49" charset="-120"/>
                <a:ea typeface="細明體" panose="02020509000000000000" pitchFamily="49" charset="-120"/>
              </a:rPr>
              <a:t> </a:t>
            </a:r>
          </a:p>
          <a:p>
            <a:endParaRPr lang="zh-TW" altLang="en-US" sz="3600" dirty="0">
              <a:latin typeface="細明體" panose="02020509000000000000" pitchFamily="49" charset="-120"/>
              <a:ea typeface="細明體" panose="02020509000000000000" pitchFamily="49" charset="-120"/>
            </a:endParaRPr>
          </a:p>
          <a:p>
            <a:r>
              <a:rPr lang="en-US" altLang="zh-TW" sz="3600" dirty="0">
                <a:latin typeface="細明體" panose="02020509000000000000" pitchFamily="49" charset="-120"/>
                <a:ea typeface="細明體" panose="02020509000000000000" pitchFamily="49" charset="-120"/>
              </a:rPr>
              <a:t>The five major units of the computer</a:t>
            </a:r>
            <a:endParaRPr lang="zh-TW" altLang="en-US" sz="3600" dirty="0">
              <a:latin typeface="細明體" panose="02020509000000000000" pitchFamily="49" charset="-120"/>
              <a:ea typeface="細明體" panose="02020509000000000000" pitchFamily="49" charset="-120"/>
            </a:endParaRPr>
          </a:p>
        </p:txBody>
      </p:sp>
      <p:pic>
        <p:nvPicPr>
          <p:cNvPr id="32772" name="Picture 4">
            <a:extLst>
              <a:ext uri="{FF2B5EF4-FFF2-40B4-BE49-F238E27FC236}">
                <a16:creationId xmlns:a16="http://schemas.microsoft.com/office/drawing/2014/main" id="{312067E8-B040-029C-B76D-1281C623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3" t="7593"/>
          <a:stretch>
            <a:fillRect/>
          </a:stretch>
        </p:blipFill>
        <p:spPr bwMode="auto">
          <a:xfrm>
            <a:off x="4572001" y="3886200"/>
            <a:ext cx="21240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5">
            <a:extLst>
              <a:ext uri="{FF2B5EF4-FFF2-40B4-BE49-F238E27FC236}">
                <a16:creationId xmlns:a16="http://schemas.microsoft.com/office/drawing/2014/main" id="{7C508FA6-3B8D-DEA8-F845-6C54037A066D}"/>
              </a:ext>
            </a:extLst>
          </p:cNvPr>
          <p:cNvSpPr txBox="1">
            <a:spLocks noChangeArrowheads="1"/>
          </p:cNvSpPr>
          <p:nvPr/>
        </p:nvSpPr>
        <p:spPr bwMode="auto">
          <a:xfrm>
            <a:off x="6858000" y="5878513"/>
            <a:ext cx="2647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ea typeface="標楷體" panose="03000509000000000000" pitchFamily="65" charset="-120"/>
              </a:rPr>
              <a:t>Von Neumann </a:t>
            </a:r>
            <a:endParaRPr lang="zh-TW" altLang="en-US" sz="2600">
              <a:solidFill>
                <a:schemeClr val="tx1"/>
              </a:solidFill>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A48F9DD-7957-2051-0789-972F22B11DF1}"/>
              </a:ext>
            </a:extLst>
          </p:cNvPr>
          <p:cNvSpPr>
            <a:spLocks noGrp="1" noChangeArrowheads="1"/>
          </p:cNvSpPr>
          <p:nvPr>
            <p:ph type="title"/>
          </p:nvPr>
        </p:nvSpPr>
        <p:spPr>
          <a:xfrm>
            <a:off x="1034677" y="61735"/>
            <a:ext cx="9404723" cy="992365"/>
          </a:xfrm>
        </p:spPr>
        <p:txBody>
          <a:bodyPr/>
          <a:lstStyle/>
          <a:p>
            <a:r>
              <a:rPr lang="en-US" altLang="zh-TW" dirty="0">
                <a:latin typeface="細明體" panose="02020509000000000000" pitchFamily="49" charset="-120"/>
                <a:ea typeface="細明體" panose="02020509000000000000" pitchFamily="49" charset="-120"/>
              </a:rPr>
              <a:t>1.6.1 Von Neumann Architecture</a:t>
            </a:r>
            <a:endParaRPr lang="zh-TW" altLang="en-US" dirty="0">
              <a:latin typeface="細明體" panose="02020509000000000000" pitchFamily="49" charset="-120"/>
              <a:ea typeface="細明體" panose="02020509000000000000" pitchFamily="49" charset="-120"/>
            </a:endParaRPr>
          </a:p>
        </p:txBody>
      </p:sp>
      <p:sp>
        <p:nvSpPr>
          <p:cNvPr id="33795" name="Rectangle 3">
            <a:extLst>
              <a:ext uri="{FF2B5EF4-FFF2-40B4-BE49-F238E27FC236}">
                <a16:creationId xmlns:a16="http://schemas.microsoft.com/office/drawing/2014/main" id="{7DEE7A78-0C4D-C9E6-D77C-633492445EAF}"/>
              </a:ext>
            </a:extLst>
          </p:cNvPr>
          <p:cNvSpPr>
            <a:spLocks noGrp="1" noChangeArrowheads="1"/>
          </p:cNvSpPr>
          <p:nvPr>
            <p:ph type="body" idx="1"/>
          </p:nvPr>
        </p:nvSpPr>
        <p:spPr bwMode="auto">
          <a:xfrm>
            <a:off x="857250" y="806450"/>
            <a:ext cx="10617200" cy="4876800"/>
          </a:xfrm>
        </p:spPr>
        <p:txBody>
          <a:bodyPr vert="horz" wrap="square" lIns="91440" tIns="45720" rIns="91440" bIns="45720" numCol="1" rtlCol="0" anchor="t" anchorCtr="0" compatLnSpc="1">
            <a:prstTxWarp prst="textNoShape">
              <a:avLst/>
            </a:prstTxWarp>
            <a:noAutofit/>
          </a:bodyPr>
          <a:lstStyle/>
          <a:p>
            <a:pPr>
              <a:lnSpc>
                <a:spcPct val="90000"/>
              </a:lnSpc>
            </a:pPr>
            <a:r>
              <a:rPr lang="en-US" altLang="zh-TW" sz="2400" dirty="0">
                <a:ea typeface="新細明體" panose="02020500000000000000" pitchFamily="18" charset="-120"/>
              </a:rPr>
              <a:t>The generation of the Van Neumann architecture </a:t>
            </a:r>
            <a:r>
              <a:rPr lang="zh-TW" altLang="en-US" sz="2400" dirty="0">
                <a:latin typeface="Times New Roman" panose="02020603050405020304" pitchFamily="18" charset="0"/>
                <a:ea typeface="標楷體" panose="03000509000000000000" pitchFamily="65" charset="-120"/>
              </a:rPr>
              <a:t>：</a:t>
            </a:r>
          </a:p>
          <a:p>
            <a:pPr lvl="1">
              <a:lnSpc>
                <a:spcPct val="90000"/>
              </a:lnSpc>
            </a:pPr>
            <a:r>
              <a:rPr lang="en-US" altLang="zh-TW" sz="2400" dirty="0">
                <a:ea typeface="新細明體" panose="02020500000000000000" pitchFamily="18" charset="-120"/>
              </a:rPr>
              <a:t>The earliest computers contained only fixed-purpose programs. These programs may be built directly with hardware, and the functionality of the program cannot be changed unless it is redesigned.</a:t>
            </a:r>
            <a:endParaRPr lang="zh-TW" altLang="en-US" sz="2400" dirty="0">
              <a:latin typeface="Times New Roman" panose="02020603050405020304" pitchFamily="18" charset="0"/>
              <a:ea typeface="標楷體" panose="03000509000000000000" pitchFamily="65" charset="-120"/>
            </a:endParaRPr>
          </a:p>
          <a:p>
            <a:pPr lvl="1">
              <a:lnSpc>
                <a:spcPct val="90000"/>
              </a:lnSpc>
            </a:pPr>
            <a:r>
              <a:rPr lang="en-US" altLang="zh-TW" sz="2400" dirty="0">
                <a:ea typeface="新細明體" panose="02020500000000000000" pitchFamily="18" charset="-120"/>
              </a:rPr>
              <a:t>Van Neumann first proposed the idea of "storing" programs in computers.</a:t>
            </a:r>
            <a:endParaRPr lang="zh-TW" altLang="en-US" sz="2400" dirty="0">
              <a:latin typeface="Times New Roman" panose="02020603050405020304" pitchFamily="18" charset="0"/>
              <a:ea typeface="標楷體" panose="03000509000000000000" pitchFamily="65" charset="-120"/>
            </a:endParaRPr>
          </a:p>
          <a:p>
            <a:pPr lvl="1">
              <a:lnSpc>
                <a:spcPct val="90000"/>
              </a:lnSpc>
            </a:pPr>
            <a:r>
              <a:rPr lang="en-US" altLang="zh-TW" sz="2400" dirty="0">
                <a:ea typeface="新細明體" panose="02020500000000000000" pitchFamily="18" charset="-120"/>
              </a:rPr>
              <a:t>Through the design of a set of instructions, the program becomes a process of execution of a series of instructions. At the same time, these sequences of instructions are stored in the computer's memory along with the data, so that the program can be easily modified as the data and executed under the existing hardware architecture</a:t>
            </a:r>
            <a:endParaRPr lang="zh-TW" altLang="en-US" sz="2400" dirty="0">
              <a:latin typeface="Times New Roman" panose="02020603050405020304" pitchFamily="18" charset="0"/>
              <a:ea typeface="標楷體" panose="03000509000000000000" pitchFamily="65" charset="-120"/>
            </a:endParaRPr>
          </a:p>
          <a:p>
            <a:pPr lvl="1">
              <a:lnSpc>
                <a:spcPct val="90000"/>
              </a:lnSpc>
            </a:pPr>
            <a:r>
              <a:rPr lang="en-US" altLang="zh-TW" sz="2400" dirty="0">
                <a:ea typeface="新細明體" panose="02020500000000000000" pitchFamily="18" charset="-120"/>
              </a:rPr>
              <a:t>The concept of treating instructions as data has led to the birth of assembly languages and other higher-level languages, and the flexibility of program use has also been relatively improved.</a:t>
            </a:r>
            <a:br>
              <a:rPr lang="zh-TW" altLang="en-US" sz="2400" dirty="0">
                <a:ea typeface="新細明體" panose="02020500000000000000" pitchFamily="18" charset="-120"/>
              </a:rPr>
            </a:br>
            <a:endParaRPr lang="zh-TW" altLang="en-US" sz="2400" dirty="0">
              <a:ea typeface="新細明體" panose="02020500000000000000" pitchFamily="18" charset="-12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98A7D83-A053-6937-53A1-7486726BB762}"/>
              </a:ext>
            </a:extLst>
          </p:cNvPr>
          <p:cNvSpPr>
            <a:spLocks noGrp="1" noChangeArrowheads="1"/>
          </p:cNvSpPr>
          <p:nvPr>
            <p:ph type="title"/>
          </p:nvPr>
        </p:nvSpPr>
        <p:spPr>
          <a:xfrm>
            <a:off x="842961" y="224118"/>
            <a:ext cx="9404723" cy="861732"/>
          </a:xfrm>
        </p:spPr>
        <p:txBody>
          <a:bodyPr/>
          <a:lstStyle/>
          <a:p>
            <a:r>
              <a:rPr lang="en-US" altLang="zh-TW" sz="3200" dirty="0">
                <a:latin typeface="Times New Roman" panose="02020603050405020304" pitchFamily="18" charset="0"/>
                <a:ea typeface="標楷體" panose="03000509000000000000" pitchFamily="65" charset="-120"/>
              </a:rPr>
              <a:t>1.6.1 Von Neumann </a:t>
            </a:r>
            <a:r>
              <a:rPr lang="en-US" altLang="zh-TW" sz="3200" dirty="0">
                <a:ea typeface="新細明體" panose="02020500000000000000" pitchFamily="18" charset="-120"/>
              </a:rPr>
              <a:t>Architecture</a:t>
            </a:r>
            <a:endParaRPr lang="zh-TW" altLang="en-US" sz="3200" dirty="0">
              <a:latin typeface="Times New Roman" panose="02020603050405020304" pitchFamily="18" charset="0"/>
              <a:ea typeface="標楷體" panose="03000509000000000000" pitchFamily="65" charset="-120"/>
            </a:endParaRPr>
          </a:p>
        </p:txBody>
      </p:sp>
      <p:sp>
        <p:nvSpPr>
          <p:cNvPr id="45059" name="Rectangle 3">
            <a:extLst>
              <a:ext uri="{FF2B5EF4-FFF2-40B4-BE49-F238E27FC236}">
                <a16:creationId xmlns:a16="http://schemas.microsoft.com/office/drawing/2014/main" id="{7CD38153-C3EA-040E-B707-35BE878C17AF}"/>
              </a:ext>
            </a:extLst>
          </p:cNvPr>
          <p:cNvSpPr>
            <a:spLocks noGrp="1" noChangeArrowheads="1"/>
          </p:cNvSpPr>
          <p:nvPr>
            <p:ph type="body" idx="1"/>
          </p:nvPr>
        </p:nvSpPr>
        <p:spPr bwMode="auto">
          <a:xfrm>
            <a:off x="1033462" y="1221068"/>
            <a:ext cx="10599738" cy="5008282"/>
          </a:xfrm>
        </p:spPr>
        <p:txBody>
          <a:bodyPr vert="horz" wrap="square" lIns="91440" tIns="45720" rIns="91440" bIns="45720" numCol="1" rtlCol="0" anchor="t" anchorCtr="0" compatLnSpc="1">
            <a:prstTxWarp prst="textNoShape">
              <a:avLst/>
            </a:prstTxWarp>
            <a:normAutofit fontScale="32500" lnSpcReduction="20000"/>
          </a:bodyPr>
          <a:lstStyle/>
          <a:p>
            <a:pPr>
              <a:lnSpc>
                <a:spcPct val="90000"/>
              </a:lnSpc>
              <a:defRPr/>
            </a:pPr>
            <a:r>
              <a:rPr lang="en-US" altLang="zh-TW" sz="8600" dirty="0"/>
              <a:t>Problems and bottlenecks of Van Neumann's architecture </a:t>
            </a:r>
            <a:r>
              <a:rPr lang="zh-TW" altLang="en-US" sz="8600" dirty="0">
                <a:latin typeface="Times New Roman" panose="02020603050405020304" pitchFamily="18" charset="0"/>
                <a:ea typeface="標楷體" panose="03000509000000000000" pitchFamily="65" charset="-120"/>
              </a:rPr>
              <a:t>：</a:t>
            </a:r>
          </a:p>
          <a:p>
            <a:pPr lvl="1">
              <a:lnSpc>
                <a:spcPct val="90000"/>
              </a:lnSpc>
              <a:defRPr/>
            </a:pPr>
            <a:r>
              <a:rPr kumimoji="1" lang="zh-TW" altLang="zh-TW" sz="8600" dirty="0">
                <a:latin typeface="Arial" panose="020B0604020202020204" pitchFamily="34" charset="0"/>
                <a:ea typeface="新細明體" panose="02020500000000000000" pitchFamily="18" charset="-120"/>
              </a:rPr>
              <a:t>Since all software and data on a computer are stored in memory, if mistakes are made when designing and modifying programs, it is likely to cause damage to the operating system, programs, and data</a:t>
            </a:r>
            <a:endParaRPr kumimoji="1" lang="en-US" altLang="zh-TW" sz="8600" dirty="0">
              <a:latin typeface="Arial" panose="020B0604020202020204" pitchFamily="34" charset="0"/>
              <a:ea typeface="新細明體" panose="02020500000000000000" pitchFamily="18" charset="-120"/>
            </a:endParaRPr>
          </a:p>
          <a:p>
            <a:pPr lvl="1">
              <a:lnSpc>
                <a:spcPct val="90000"/>
              </a:lnSpc>
              <a:defRPr/>
            </a:pPr>
            <a:r>
              <a:rPr kumimoji="1" lang="zh-TW" altLang="zh-TW" sz="8600" dirty="0">
                <a:latin typeface="Arial" panose="020B0604020202020204" pitchFamily="34" charset="0"/>
                <a:ea typeface="新細明體" panose="02020500000000000000" pitchFamily="18" charset="-120"/>
              </a:rPr>
              <a:t>In addition, because the Van Neumann architecture separates the CPU from memory, it creates the so-called Van Neumann bottleneck</a:t>
            </a:r>
            <a:r>
              <a:rPr kumimoji="1" lang="en-US" altLang="zh-TW" sz="8600" dirty="0">
                <a:latin typeface="Arial" panose="020B0604020202020204" pitchFamily="34" charset="0"/>
                <a:ea typeface="新細明體" panose="02020500000000000000" pitchFamily="18" charset="-120"/>
              </a:rPr>
              <a:t>(</a:t>
            </a:r>
            <a:r>
              <a:rPr lang="en-US" altLang="zh-TW" sz="8600" dirty="0">
                <a:latin typeface="Times New Roman" panose="02020603050405020304" pitchFamily="18" charset="0"/>
                <a:ea typeface="標楷體" panose="03000509000000000000" pitchFamily="65" charset="-120"/>
              </a:rPr>
              <a:t>Von Neumann bottleneck)  </a:t>
            </a:r>
          </a:p>
          <a:p>
            <a:pPr lvl="1">
              <a:lnSpc>
                <a:spcPct val="90000"/>
              </a:lnSpc>
              <a:defRPr/>
            </a:pPr>
            <a:r>
              <a:rPr lang="en-US" altLang="zh-TW" sz="8600" dirty="0">
                <a:latin typeface="Times New Roman" panose="02020603050405020304" pitchFamily="18" charset="0"/>
                <a:ea typeface="標楷體" panose="03000509000000000000" pitchFamily="65" charset="-120"/>
              </a:rPr>
              <a:t> </a:t>
            </a:r>
            <a:r>
              <a:rPr kumimoji="1" lang="zh-TW" altLang="zh-TW" sz="8600" dirty="0">
                <a:latin typeface="Arial" panose="020B0604020202020204" pitchFamily="34" charset="0"/>
                <a:ea typeface="新細明體" panose="02020500000000000000" pitchFamily="18" charset="-120"/>
              </a:rPr>
              <a:t>Retrieving data or instructions from memory is usually slower than CPU processing, so when a program needs to retrieve data from memory during execution, it can affect the overall performance of the program's execution.</a:t>
            </a:r>
            <a:endParaRPr kumimoji="1" lang="en-US" altLang="zh-TW" sz="8600" dirty="0">
              <a:latin typeface="Arial" panose="020B0604020202020204" pitchFamily="34" charset="0"/>
              <a:ea typeface="新細明體" panose="02020500000000000000" pitchFamily="18" charset="-120"/>
            </a:endParaRPr>
          </a:p>
          <a:p>
            <a:pPr marL="0" indent="0">
              <a:spcBef>
                <a:spcPct val="0"/>
              </a:spcBef>
              <a:buClrTx/>
              <a:buSzTx/>
              <a:buNone/>
              <a:defRPr/>
            </a:pPr>
            <a:br>
              <a:rPr kumimoji="1" lang="en-US" altLang="zh-TW" sz="4500" dirty="0">
                <a:solidFill>
                  <a:srgbClr val="000000"/>
                </a:solidFill>
                <a:latin typeface="Microsoft YaHei UI" panose="020B0503020204020204" pitchFamily="34" charset="-122"/>
                <a:ea typeface="新細明體" panose="02020500000000000000" pitchFamily="18" charset="-120"/>
              </a:rPr>
            </a:br>
            <a:endParaRPr kumimoji="1" lang="en-US" altLang="zh-TW" sz="4500" dirty="0">
              <a:latin typeface="Arial" panose="020B0604020202020204" pitchFamily="34" charset="0"/>
              <a:ea typeface="新細明體" panose="02020500000000000000" pitchFamily="18" charset="-120"/>
            </a:endParaRPr>
          </a:p>
          <a:p>
            <a:pPr lvl="1">
              <a:lnSpc>
                <a:spcPct val="90000"/>
              </a:lnSpc>
              <a:defRPr/>
            </a:pPr>
            <a:endParaRPr lang="en-US" altLang="zh-TW" sz="2500" dirty="0">
              <a:latin typeface="Times New Roman" panose="02020603050405020304" pitchFamily="18" charset="0"/>
              <a:ea typeface="標楷體" panose="03000509000000000000" pitchFamily="65" charset="-120"/>
            </a:endParaRPr>
          </a:p>
          <a:p>
            <a:pPr marL="0" indent="0">
              <a:spcBef>
                <a:spcPct val="0"/>
              </a:spcBef>
              <a:buClrTx/>
              <a:buSzTx/>
              <a:buNone/>
              <a:defRPr/>
            </a:pPr>
            <a:r>
              <a:rPr lang="en-US" altLang="zh-TW" sz="2500" dirty="0">
                <a:latin typeface="Times New Roman" panose="02020603050405020304" pitchFamily="18" charset="0"/>
                <a:ea typeface="標楷體" panose="03000509000000000000" pitchFamily="65" charset="-120"/>
              </a:rPr>
              <a:t>        </a:t>
            </a:r>
          </a:p>
          <a:p>
            <a:pPr marL="0" indent="0">
              <a:spcBef>
                <a:spcPct val="0"/>
              </a:spcBef>
              <a:buClrTx/>
              <a:buSzTx/>
              <a:buNone/>
              <a:defRPr/>
            </a:pPr>
            <a:r>
              <a:rPr lang="en-US" altLang="zh-TW" sz="2500" dirty="0">
                <a:latin typeface="Times New Roman" panose="02020603050405020304" pitchFamily="18" charset="0"/>
                <a:ea typeface="標楷體" panose="03000509000000000000" pitchFamily="65" charset="-120"/>
              </a:rPr>
              <a:t>        </a:t>
            </a:r>
            <a:endParaRPr lang="zh-TW" altLang="en-US" sz="2500" dirty="0">
              <a:latin typeface="Times New Roman" panose="02020603050405020304" pitchFamily="18" charset="0"/>
              <a:ea typeface="標楷體" panose="03000509000000000000" pitchFamily="65"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A6D0333-4080-F4F0-C007-F76089F1329A}"/>
              </a:ext>
            </a:extLst>
          </p:cNvPr>
          <p:cNvSpPr>
            <a:spLocks noGrp="1" noChangeArrowheads="1"/>
          </p:cNvSpPr>
          <p:nvPr>
            <p:ph type="title"/>
          </p:nvPr>
        </p:nvSpPr>
        <p:spPr/>
        <p:txBody>
          <a:bodyPr/>
          <a:lstStyle/>
          <a:p>
            <a:r>
              <a:rPr lang="en-US" altLang="zh-TW" sz="2800">
                <a:latin typeface="細明體" panose="02020509000000000000" pitchFamily="49" charset="-120"/>
                <a:ea typeface="細明體" panose="02020509000000000000" pitchFamily="49" charset="-120"/>
              </a:rPr>
              <a:t>1.6.2</a:t>
            </a:r>
            <a:r>
              <a:rPr lang="zh-TW" altLang="en-US" sz="2800">
                <a:latin typeface="細明體" panose="02020509000000000000" pitchFamily="49" charset="-120"/>
                <a:ea typeface="細明體" panose="02020509000000000000" pitchFamily="49" charset="-120"/>
              </a:rPr>
              <a:t> </a:t>
            </a:r>
            <a:r>
              <a:rPr lang="en-US" altLang="zh-TW" sz="2800">
                <a:latin typeface="細明體" panose="02020509000000000000" pitchFamily="49" charset="-120"/>
                <a:ea typeface="細明體" panose="02020509000000000000" pitchFamily="49" charset="-120"/>
              </a:rPr>
              <a:t>The five major units of the computer</a:t>
            </a:r>
            <a:r>
              <a:rPr lang="zh-TW" altLang="en-US" sz="2800">
                <a:latin typeface="細明體" panose="02020509000000000000" pitchFamily="49" charset="-120"/>
                <a:ea typeface="細明體" panose="02020509000000000000" pitchFamily="49" charset="-120"/>
              </a:rPr>
              <a:t> </a:t>
            </a:r>
            <a:r>
              <a:rPr lang="en-US" altLang="zh-TW" sz="2800">
                <a:latin typeface="細明體" panose="02020509000000000000" pitchFamily="49" charset="-120"/>
                <a:ea typeface="細明體" panose="02020509000000000000" pitchFamily="49" charset="-120"/>
              </a:rPr>
              <a:t>  </a:t>
            </a:r>
            <a:endParaRPr lang="zh-TW" altLang="en-US" sz="2800">
              <a:latin typeface="細明體" panose="02020509000000000000" pitchFamily="49" charset="-120"/>
              <a:ea typeface="細明體" panose="02020509000000000000" pitchFamily="49" charset="-120"/>
            </a:endParaRPr>
          </a:p>
        </p:txBody>
      </p:sp>
      <p:sp>
        <p:nvSpPr>
          <p:cNvPr id="35843" name="Rectangle 5">
            <a:extLst>
              <a:ext uri="{FF2B5EF4-FFF2-40B4-BE49-F238E27FC236}">
                <a16:creationId xmlns:a16="http://schemas.microsoft.com/office/drawing/2014/main" id="{3BD38558-8CCA-8D11-3628-B71F54D87032}"/>
              </a:ext>
            </a:extLst>
          </p:cNvPr>
          <p:cNvSpPr>
            <a:spLocks noChangeArrowheads="1"/>
          </p:cNvSpPr>
          <p:nvPr/>
        </p:nvSpPr>
        <p:spPr bwMode="auto">
          <a:xfrm>
            <a:off x="1524001" y="22203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35844" name="Object 4">
            <a:extLst>
              <a:ext uri="{FF2B5EF4-FFF2-40B4-BE49-F238E27FC236}">
                <a16:creationId xmlns:a16="http://schemas.microsoft.com/office/drawing/2014/main" id="{2AE257A0-7BA8-2838-C915-0AC967DE7A0F}"/>
              </a:ext>
            </a:extLst>
          </p:cNvPr>
          <p:cNvGraphicFramePr>
            <a:graphicFrameLocks noChangeAspect="1"/>
          </p:cNvGraphicFramePr>
          <p:nvPr/>
        </p:nvGraphicFramePr>
        <p:xfrm>
          <a:off x="2133600" y="1676401"/>
          <a:ext cx="8077200" cy="3681413"/>
        </p:xfrm>
        <a:graphic>
          <a:graphicData uri="http://schemas.openxmlformats.org/presentationml/2006/ole">
            <mc:AlternateContent xmlns:mc="http://schemas.openxmlformats.org/markup-compatibility/2006">
              <mc:Choice xmlns:v="urn:schemas-microsoft-com:vml" Requires="v">
                <p:oleObj name="Picture" r:id="rId2" imgW="3303630" imgH="2050976" progId="Word.Picture.8">
                  <p:embed/>
                </p:oleObj>
              </mc:Choice>
              <mc:Fallback>
                <p:oleObj name="Picture" r:id="rId2" imgW="3303630" imgH="2050976" progId="Word.Picture.8">
                  <p:embed/>
                  <p:pic>
                    <p:nvPicPr>
                      <p:cNvPr id="35844" name="Object 4">
                        <a:extLst>
                          <a:ext uri="{FF2B5EF4-FFF2-40B4-BE49-F238E27FC236}">
                            <a16:creationId xmlns:a16="http://schemas.microsoft.com/office/drawing/2014/main" id="{2AE257A0-7BA8-2838-C915-0AC967DE7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1"/>
                        <a:ext cx="80772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5" name="Text Box 6">
            <a:extLst>
              <a:ext uri="{FF2B5EF4-FFF2-40B4-BE49-F238E27FC236}">
                <a16:creationId xmlns:a16="http://schemas.microsoft.com/office/drawing/2014/main" id="{2C927AE0-42A5-7D8E-B44D-35799EA727BB}"/>
              </a:ext>
            </a:extLst>
          </p:cNvPr>
          <p:cNvSpPr txBox="1">
            <a:spLocks noChangeArrowheads="1"/>
          </p:cNvSpPr>
          <p:nvPr/>
        </p:nvSpPr>
        <p:spPr bwMode="auto">
          <a:xfrm>
            <a:off x="2901951" y="5491163"/>
            <a:ext cx="59674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lgn="ctr" eaLnBrk="1" hangingPunct="1">
              <a:spcBef>
                <a:spcPct val="50000"/>
              </a:spcBef>
              <a:buClrTx/>
              <a:buSzTx/>
              <a:buFontTx/>
              <a:buNone/>
            </a:pPr>
            <a:r>
              <a:rPr lang="en-US" altLang="zh-TW" sz="2000">
                <a:solidFill>
                  <a:schemeClr val="tx1"/>
                </a:solidFill>
                <a:latin typeface="Arial" panose="020B0604020202020204" pitchFamily="34" charset="0"/>
              </a:rPr>
              <a:t>The five major units of computer hardware</a:t>
            </a:r>
            <a:r>
              <a:rPr lang="zh-TW" altLang="en-US" sz="2000">
                <a:solidFill>
                  <a:schemeClr val="tx1"/>
                </a:solidFill>
                <a:latin typeface="Times New Roman" panose="02020603050405020304" pitchFamily="18" charset="0"/>
                <a:ea typeface="標楷體" panose="03000509000000000000" pitchFamily="65" charset="-12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9C74185-697A-A35F-D2FE-F25AFB1E7DAD}"/>
              </a:ext>
            </a:extLst>
          </p:cNvPr>
          <p:cNvSpPr>
            <a:spLocks noGrp="1" noChangeArrowheads="1"/>
          </p:cNvSpPr>
          <p:nvPr>
            <p:ph type="title"/>
          </p:nvPr>
        </p:nvSpPr>
        <p:spPr/>
        <p:txBody>
          <a:bodyPr/>
          <a:lstStyle/>
          <a:p>
            <a:r>
              <a:rPr lang="en-US" altLang="zh-TW" sz="3200">
                <a:latin typeface="細明體" panose="02020509000000000000" pitchFamily="49" charset="-120"/>
                <a:ea typeface="細明體" panose="02020509000000000000" pitchFamily="49" charset="-120"/>
              </a:rPr>
              <a:t>Memory Unit</a:t>
            </a:r>
            <a:endParaRPr lang="zh-TW" altLang="en-US" sz="3200">
              <a:latin typeface="細明體" panose="02020509000000000000" pitchFamily="49" charset="-120"/>
              <a:ea typeface="細明體" panose="02020509000000000000" pitchFamily="49" charset="-120"/>
            </a:endParaRPr>
          </a:p>
        </p:txBody>
      </p:sp>
      <p:sp>
        <p:nvSpPr>
          <p:cNvPr id="36867" name="Rectangle 3">
            <a:extLst>
              <a:ext uri="{FF2B5EF4-FFF2-40B4-BE49-F238E27FC236}">
                <a16:creationId xmlns:a16="http://schemas.microsoft.com/office/drawing/2014/main" id="{245BACDB-F2BF-ABB2-4278-0DF9D8C243AA}"/>
              </a:ext>
            </a:extLst>
          </p:cNvPr>
          <p:cNvSpPr>
            <a:spLocks noGrp="1" noChangeArrowheads="1"/>
          </p:cNvSpPr>
          <p:nvPr>
            <p:ph type="body" idx="1"/>
          </p:nvPr>
        </p:nvSpPr>
        <p:spPr bwMode="auto">
          <a:xfrm>
            <a:off x="881062" y="1515783"/>
            <a:ext cx="10612438" cy="4889499"/>
          </a:xfrm>
        </p:spPr>
        <p:txBody>
          <a:bodyPr vert="horz" wrap="square" lIns="91440" tIns="45720" rIns="91440" bIns="45720" numCol="1" rtlCol="0" anchor="t" anchorCtr="0" compatLnSpc="1">
            <a:prstTxWarp prst="textNoShape">
              <a:avLst/>
            </a:prstTxWarp>
            <a:normAutofit/>
          </a:bodyPr>
          <a:lstStyle/>
          <a:p>
            <a:r>
              <a:rPr lang="en-US" altLang="zh-TW" sz="2800" dirty="0">
                <a:latin typeface="+mn-ea"/>
                <a:ea typeface="+mn-ea"/>
              </a:rPr>
              <a:t>The memory unit is the place where the computer stores data and programs, and all the data required by the CPU is provided by memory, and the processing results are also stored back in memory first.</a:t>
            </a:r>
            <a:endParaRPr lang="en-US" altLang="zh-TW" sz="2800" dirty="0">
              <a:latin typeface="Times New Roman" panose="02020603050405020304" pitchFamily="18" charset="0"/>
              <a:ea typeface="標楷體" panose="03000509000000000000" pitchFamily="65" charset="-120"/>
            </a:endParaRPr>
          </a:p>
          <a:p>
            <a:r>
              <a:rPr kumimoji="1" lang="zh-TW" altLang="zh-TW" sz="2800" dirty="0">
                <a:latin typeface="新細明體" panose="02020500000000000000" pitchFamily="18" charset="-120"/>
                <a:ea typeface="新細明體" panose="02020500000000000000" pitchFamily="18" charset="-120"/>
              </a:rPr>
              <a:t>In addition to primary memory, which can be accessed randomly by the CPU, disks or optical drives are also considered memory components.</a:t>
            </a:r>
            <a:r>
              <a:rPr lang="en-US" altLang="zh-TW" sz="2800" dirty="0">
                <a:latin typeface="新細明體" panose="02020500000000000000" pitchFamily="18" charset="-120"/>
                <a:ea typeface="新細明體" panose="02020500000000000000" pitchFamily="18" charset="-120"/>
              </a:rPr>
              <a:t> These storage devices are also known as secondary memory or auxiliary memory</a:t>
            </a:r>
            <a:endParaRPr lang="zh-TW" altLang="en-US" sz="2800" dirty="0">
              <a:latin typeface="新細明體" panose="02020500000000000000" pitchFamily="18" charset="-120"/>
              <a:ea typeface="新細明體" panose="02020500000000000000" pitchFamily="18" charset="-120"/>
            </a:endParaRPr>
          </a:p>
          <a:p>
            <a:endParaRPr lang="en-US" altLang="zh-TW" sz="2600" dirty="0">
              <a:ea typeface="新細明體" panose="02020500000000000000" pitchFamily="18" charset="-12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D9F8B4-C630-97A6-38C9-763DD72F2FAE}"/>
              </a:ext>
            </a:extLst>
          </p:cNvPr>
          <p:cNvSpPr>
            <a:spLocks noGrp="1" noChangeArrowheads="1"/>
          </p:cNvSpPr>
          <p:nvPr>
            <p:ph type="title"/>
          </p:nvPr>
        </p:nvSpPr>
        <p:spPr/>
        <p:txBody>
          <a:bodyPr/>
          <a:lstStyle/>
          <a:p>
            <a:r>
              <a:rPr lang="en-US" altLang="zh-TW" sz="3200">
                <a:latin typeface="Times New Roman" panose="02020603050405020304" pitchFamily="18" charset="0"/>
                <a:ea typeface="標楷體" panose="03000509000000000000" pitchFamily="65" charset="-120"/>
              </a:rPr>
              <a:t>Memory Unit</a:t>
            </a:r>
            <a:endParaRPr lang="zh-TW" altLang="en-US" sz="3200">
              <a:latin typeface="Times New Roman" panose="02020603050405020304" pitchFamily="18" charset="0"/>
              <a:ea typeface="標楷體" panose="03000509000000000000" pitchFamily="65" charset="-120"/>
            </a:endParaRPr>
          </a:p>
        </p:txBody>
      </p:sp>
      <p:sp>
        <p:nvSpPr>
          <p:cNvPr id="38915" name="Rectangle 3">
            <a:extLst>
              <a:ext uri="{FF2B5EF4-FFF2-40B4-BE49-F238E27FC236}">
                <a16:creationId xmlns:a16="http://schemas.microsoft.com/office/drawing/2014/main" id="{92F75417-F4EA-E5B2-2D22-3D156E64464A}"/>
              </a:ext>
            </a:extLst>
          </p:cNvPr>
          <p:cNvSpPr>
            <a:spLocks noGrp="1" noChangeArrowheads="1"/>
          </p:cNvSpPr>
          <p:nvPr>
            <p:ph type="body" idx="1"/>
          </p:nvPr>
        </p:nvSpPr>
        <p:spPr bwMode="auto">
          <a:xfrm>
            <a:off x="1676400" y="1165226"/>
            <a:ext cx="9144000" cy="5692775"/>
          </a:xfrm>
        </p:spPr>
        <p:txBody>
          <a:bodyPr vert="horz" wrap="square" lIns="91440" tIns="45720" rIns="91440" bIns="45720" numCol="1" rtlCol="0" anchor="t" anchorCtr="0" compatLnSpc="1">
            <a:prstTxWarp prst="textNoShape">
              <a:avLst/>
            </a:prstTxWarp>
            <a:noAutofit/>
          </a:bodyPr>
          <a:lstStyle/>
          <a:p>
            <a:pPr>
              <a:defRPr/>
            </a:pPr>
            <a:r>
              <a:rPr lang="en-US" altLang="zh-TW" sz="2800" dirty="0">
                <a:latin typeface="+mj-ea"/>
                <a:ea typeface="+mj-ea"/>
              </a:rPr>
              <a:t>Main memory is currently commonly referred to as "memory".</a:t>
            </a:r>
          </a:p>
          <a:p>
            <a:pPr marL="0" indent="0">
              <a:buNone/>
              <a:defRPr/>
            </a:pPr>
            <a:endParaRPr lang="zh-TW" altLang="en-US" sz="2800" dirty="0">
              <a:latin typeface="+mj-ea"/>
              <a:ea typeface="+mj-ea"/>
            </a:endParaRPr>
          </a:p>
          <a:p>
            <a:pPr>
              <a:defRPr/>
            </a:pPr>
            <a:r>
              <a:rPr lang="en-US" altLang="zh-TW" sz="2800" dirty="0">
                <a:latin typeface="+mj-ea"/>
                <a:ea typeface="+mj-ea"/>
              </a:rPr>
              <a:t>Main memory can be seen as a series of continuous storage spaces with the same structure, each space is identified by an address (address), and each byte (byte) will correspond to an address.</a:t>
            </a:r>
          </a:p>
          <a:p>
            <a:pPr>
              <a:defRPr/>
            </a:pPr>
            <a:endParaRPr lang="en-US" altLang="zh-TW" sz="2800" dirty="0">
              <a:latin typeface="+mj-ea"/>
              <a:ea typeface="+mj-ea"/>
            </a:endParaRPr>
          </a:p>
          <a:p>
            <a:pPr>
              <a:defRPr/>
            </a:pPr>
            <a:r>
              <a:rPr lang="en-US" altLang="zh-TW" sz="2800" dirty="0">
                <a:latin typeface="+mj-ea"/>
                <a:ea typeface="+mj-ea"/>
              </a:rPr>
              <a:t>Memory is usually accessed in units of words (words), each with its own address, as long as the correct address is obtained, the required data can be accessed.</a:t>
            </a:r>
            <a:endParaRPr lang="zh-TW" altLang="en-US" sz="2800" dirty="0">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F476BFF-B5CC-0398-4CCA-E857C41231F5}"/>
              </a:ext>
            </a:extLst>
          </p:cNvPr>
          <p:cNvSpPr>
            <a:spLocks noGrp="1" noChangeArrowheads="1"/>
          </p:cNvSpPr>
          <p:nvPr>
            <p:ph type="title"/>
          </p:nvPr>
        </p:nvSpPr>
        <p:spPr>
          <a:xfrm>
            <a:off x="1943100" y="152400"/>
            <a:ext cx="8686800" cy="838200"/>
          </a:xfrm>
        </p:spPr>
        <p:txBody>
          <a:bodyPr/>
          <a:lstStyle/>
          <a:p>
            <a:r>
              <a:rPr lang="en-US" altLang="zh-TW">
                <a:latin typeface="細明體" panose="02020509000000000000" pitchFamily="49" charset="-120"/>
                <a:ea typeface="細明體" panose="02020509000000000000" pitchFamily="49" charset="-120"/>
              </a:rPr>
              <a:t>Input Unit</a:t>
            </a:r>
            <a:endParaRPr lang="zh-TW" altLang="en-US">
              <a:latin typeface="細明體" panose="02020509000000000000" pitchFamily="49" charset="-120"/>
              <a:ea typeface="細明體" panose="02020509000000000000" pitchFamily="49" charset="-120"/>
            </a:endParaRPr>
          </a:p>
        </p:txBody>
      </p:sp>
      <p:sp>
        <p:nvSpPr>
          <p:cNvPr id="48131" name="Rectangle 3">
            <a:extLst>
              <a:ext uri="{FF2B5EF4-FFF2-40B4-BE49-F238E27FC236}">
                <a16:creationId xmlns:a16="http://schemas.microsoft.com/office/drawing/2014/main" id="{D6CDA95B-6B5D-6D98-E268-9F2A3156AC5E}"/>
              </a:ext>
            </a:extLst>
          </p:cNvPr>
          <p:cNvSpPr>
            <a:spLocks noGrp="1" noChangeArrowheads="1"/>
          </p:cNvSpPr>
          <p:nvPr>
            <p:ph type="body" idx="1"/>
          </p:nvPr>
        </p:nvSpPr>
        <p:spPr bwMode="auto">
          <a:xfrm>
            <a:off x="1943100" y="1173164"/>
            <a:ext cx="8686800" cy="5684837"/>
          </a:xfrm>
        </p:spPr>
        <p:txBody>
          <a:bodyPr vert="horz" wrap="square" lIns="91440" tIns="45720" rIns="91440" bIns="45720" numCol="1" rtlCol="0" anchor="t" anchorCtr="0" compatLnSpc="1">
            <a:prstTxWarp prst="textNoShape">
              <a:avLst/>
            </a:prstTxWarp>
            <a:normAutofit fontScale="92500" lnSpcReduction="10000"/>
          </a:bodyPr>
          <a:lstStyle/>
          <a:p>
            <a:pPr>
              <a:lnSpc>
                <a:spcPct val="90000"/>
              </a:lnSpc>
              <a:defRPr/>
            </a:pPr>
            <a:r>
              <a:rPr lang="en-US" altLang="zh-TW" sz="3000" dirty="0">
                <a:latin typeface="細明體" panose="02020509000000000000" pitchFamily="49" charset="-120"/>
                <a:ea typeface="細明體" panose="02020509000000000000" pitchFamily="49" charset="-120"/>
              </a:rPr>
              <a:t>Computers are tools used by people to deal with problems, but to be delivered to computers to solve them, they must first be converted into digital data that can be interpreted by computers and input, and then computers can perform various calculations or processing.</a:t>
            </a:r>
            <a:endParaRPr lang="zh-TW" altLang="en-US" sz="3000" dirty="0">
              <a:latin typeface="細明體" panose="02020509000000000000" pitchFamily="49" charset="-120"/>
              <a:ea typeface="細明體" panose="02020509000000000000" pitchFamily="49" charset="-120"/>
            </a:endParaRPr>
          </a:p>
          <a:p>
            <a:pPr>
              <a:lnSpc>
                <a:spcPct val="90000"/>
              </a:lnSpc>
              <a:defRPr/>
            </a:pPr>
            <a:endParaRPr lang="zh-TW" altLang="en-US" sz="3000" dirty="0">
              <a:latin typeface="細明體" panose="02020509000000000000" pitchFamily="49" charset="-120"/>
              <a:ea typeface="細明體" panose="02020509000000000000" pitchFamily="49" charset="-120"/>
            </a:endParaRPr>
          </a:p>
          <a:p>
            <a:pPr>
              <a:lnSpc>
                <a:spcPct val="90000"/>
              </a:lnSpc>
              <a:defRPr/>
            </a:pPr>
            <a:r>
              <a:rPr lang="en-US" altLang="zh-TW" sz="3000" dirty="0">
                <a:latin typeface="細明體" panose="02020509000000000000" pitchFamily="49" charset="-120"/>
                <a:ea typeface="細明體" panose="02020509000000000000" pitchFamily="49" charset="-120"/>
              </a:rPr>
              <a:t>The main function of the input unit is to read external programs and data and store them in the main memory.</a:t>
            </a:r>
            <a:endParaRPr lang="zh-TW" altLang="en-US" sz="3000" dirty="0">
              <a:latin typeface="細明體" panose="02020509000000000000" pitchFamily="49" charset="-120"/>
              <a:ea typeface="細明體" panose="02020509000000000000" pitchFamily="49" charset="-120"/>
            </a:endParaRPr>
          </a:p>
          <a:p>
            <a:pPr>
              <a:lnSpc>
                <a:spcPct val="90000"/>
              </a:lnSpc>
              <a:defRPr/>
            </a:pPr>
            <a:endParaRPr lang="zh-TW" altLang="en-US" sz="3000" dirty="0">
              <a:latin typeface="細明體" panose="02020509000000000000" pitchFamily="49" charset="-120"/>
              <a:ea typeface="細明體" panose="02020509000000000000" pitchFamily="49" charset="-120"/>
            </a:endParaRPr>
          </a:p>
          <a:p>
            <a:pPr>
              <a:lnSpc>
                <a:spcPct val="90000"/>
              </a:lnSpc>
              <a:defRPr/>
            </a:pPr>
            <a:r>
              <a:rPr lang="en-US" altLang="zh-TW" sz="3000" dirty="0">
                <a:latin typeface="細明體" panose="02020509000000000000" pitchFamily="49" charset="-120"/>
                <a:ea typeface="細明體" panose="02020509000000000000" pitchFamily="49" charset="-120"/>
              </a:rPr>
              <a:t>Common input devices include keyboards, mice, drives, and optical drives.</a:t>
            </a:r>
            <a:endParaRPr lang="zh-TW" altLang="en-US" sz="3000" dirty="0">
              <a:latin typeface="細明體" panose="02020509000000000000" pitchFamily="49" charset="-120"/>
              <a:ea typeface="細明體" panose="02020509000000000000" pitchFamily="49" charset="-120"/>
            </a:endParaRPr>
          </a:p>
          <a:p>
            <a:pPr>
              <a:lnSpc>
                <a:spcPct val="90000"/>
              </a:lnSpc>
              <a:defRPr/>
            </a:pPr>
            <a:endParaRPr lang="en-US" altLang="zh-TW" sz="2600" dirty="0">
              <a:latin typeface="標楷體" panose="03000509000000000000" pitchFamily="65" charset="-120"/>
              <a:ea typeface="標楷體" panose="03000509000000000000" pitchFamily="65" charset="-120"/>
            </a:endParaRPr>
          </a:p>
          <a:p>
            <a:pPr>
              <a:lnSpc>
                <a:spcPct val="90000"/>
              </a:lnSpc>
              <a:defRPr/>
            </a:pPr>
            <a:endParaRPr lang="zh-TW" altLang="en-US" sz="2600" dirty="0">
              <a:latin typeface="標楷體" panose="03000509000000000000" pitchFamily="65" charset="-120"/>
              <a:ea typeface="標楷體" panose="03000509000000000000" pitchFamily="65" charset="-12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5A67046-A15B-9733-E0B8-8E2A9A65626E}"/>
              </a:ext>
            </a:extLst>
          </p:cNvPr>
          <p:cNvSpPr>
            <a:spLocks noGrp="1" noChangeArrowheads="1"/>
          </p:cNvSpPr>
          <p:nvPr>
            <p:ph type="title"/>
          </p:nvPr>
        </p:nvSpPr>
        <p:spPr>
          <a:xfrm>
            <a:off x="1905000" y="358775"/>
            <a:ext cx="8686800" cy="838200"/>
          </a:xfrm>
        </p:spPr>
        <p:txBody>
          <a:bodyPr/>
          <a:lstStyle/>
          <a:p>
            <a:r>
              <a:rPr lang="en-US" altLang="zh-TW" sz="4000">
                <a:latin typeface="細明體" panose="02020509000000000000" pitchFamily="49" charset="-120"/>
                <a:ea typeface="細明體" panose="02020509000000000000" pitchFamily="49" charset="-120"/>
              </a:rPr>
              <a:t>Arithmetic &amp; Logic Unit (ALU</a:t>
            </a:r>
            <a:r>
              <a:rPr lang="zh-TW" altLang="en-US" sz="4000">
                <a:latin typeface="細明體" panose="02020509000000000000" pitchFamily="49" charset="-120"/>
                <a:ea typeface="細明體" panose="02020509000000000000" pitchFamily="49" charset="-120"/>
              </a:rPr>
              <a:t>）</a:t>
            </a:r>
          </a:p>
        </p:txBody>
      </p:sp>
      <p:sp>
        <p:nvSpPr>
          <p:cNvPr id="49155" name="Rectangle 3">
            <a:extLst>
              <a:ext uri="{FF2B5EF4-FFF2-40B4-BE49-F238E27FC236}">
                <a16:creationId xmlns:a16="http://schemas.microsoft.com/office/drawing/2014/main" id="{BD8ADCFD-98EA-6F38-96F3-264B6E08A231}"/>
              </a:ext>
            </a:extLst>
          </p:cNvPr>
          <p:cNvSpPr>
            <a:spLocks noGrp="1" noChangeArrowheads="1"/>
          </p:cNvSpPr>
          <p:nvPr>
            <p:ph type="body" idx="1"/>
          </p:nvPr>
        </p:nvSpPr>
        <p:spPr bwMode="auto">
          <a:xfrm>
            <a:off x="1338262" y="1436968"/>
            <a:ext cx="10288588" cy="5062257"/>
          </a:xfrm>
        </p:spPr>
        <p:txBody>
          <a:bodyPr vert="horz" wrap="square" lIns="91440" tIns="45720" rIns="91440" bIns="45720" numCol="1" rtlCol="0" anchor="t" anchorCtr="0" compatLnSpc="1">
            <a:prstTxWarp prst="textNoShape">
              <a:avLst/>
            </a:prstTxWarp>
            <a:noAutofit/>
          </a:bodyPr>
          <a:lstStyle/>
          <a:p>
            <a:pPr marL="0" indent="0">
              <a:spcBef>
                <a:spcPct val="0"/>
              </a:spcBef>
              <a:buClrTx/>
              <a:buSzTx/>
              <a:buNone/>
              <a:defRPr/>
            </a:pPr>
            <a:r>
              <a:rPr kumimoji="1" lang="zh-TW" altLang="zh-TW" sz="2400" dirty="0">
                <a:latin typeface="細明體" panose="02020509000000000000" pitchFamily="49" charset="-120"/>
                <a:ea typeface="細明體" panose="02020509000000000000" pitchFamily="49" charset="-120"/>
              </a:rPr>
              <a:t>The Arithmetic and Logic unit is a part of a computer's central processing unit (CPU) that is responsible for performing various operations and processing data.</a:t>
            </a:r>
            <a:r>
              <a:rPr kumimoji="1" lang="en-US" altLang="zh-TW" sz="2400" dirty="0">
                <a:latin typeface="細明體" panose="02020509000000000000" pitchFamily="49" charset="-120"/>
                <a:ea typeface="細明體" panose="02020509000000000000" pitchFamily="49" charset="-120"/>
              </a:rPr>
              <a:t> </a:t>
            </a:r>
            <a:endParaRPr lang="zh-TW" altLang="en-US" sz="2400" dirty="0">
              <a:latin typeface="細明體" panose="02020509000000000000" pitchFamily="49" charset="-120"/>
              <a:ea typeface="細明體" panose="02020509000000000000" pitchFamily="49" charset="-120"/>
            </a:endParaRPr>
          </a:p>
          <a:p>
            <a:pPr>
              <a:defRPr/>
            </a:pPr>
            <a:r>
              <a:rPr lang="en-US" altLang="zh-TW" sz="2400" dirty="0">
                <a:latin typeface="細明體" panose="02020509000000000000" pitchFamily="49" charset="-120"/>
                <a:ea typeface="細明體" panose="02020509000000000000" pitchFamily="49" charset="-120"/>
              </a:rPr>
              <a:t>two most important tasks of ALU are arithmetic operations (addition, subtraction, multiplication and division) and logical operations </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AND</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OR</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NOT</a:t>
            </a:r>
            <a:r>
              <a:rPr lang="zh-TW" altLang="en-US" sz="2400" dirty="0">
                <a:latin typeface="細明體" panose="02020509000000000000" pitchFamily="49" charset="-120"/>
                <a:ea typeface="細明體" panose="02020509000000000000" pitchFamily="49" charset="-120"/>
              </a:rPr>
              <a:t>）</a:t>
            </a:r>
            <a:endParaRPr lang="en-US" altLang="zh-TW" sz="2400" dirty="0">
              <a:latin typeface="細明體" panose="02020509000000000000" pitchFamily="49" charset="-120"/>
              <a:ea typeface="細明體" panose="02020509000000000000" pitchFamily="49" charset="-120"/>
            </a:endParaRPr>
          </a:p>
          <a:p>
            <a:pPr>
              <a:defRPr/>
            </a:pPr>
            <a:r>
              <a:rPr lang="zh-TW" altLang="en-US" sz="2400" dirty="0">
                <a:latin typeface="細明體" panose="02020509000000000000" pitchFamily="49" charset="-120"/>
                <a:ea typeface="細明體" panose="02020509000000000000" pitchFamily="49" charset="-120"/>
              </a:rPr>
              <a:t> </a:t>
            </a:r>
            <a:r>
              <a:rPr kumimoji="1" lang="zh-TW" altLang="zh-TW" sz="2400" dirty="0">
                <a:latin typeface="細明體" panose="02020509000000000000" pitchFamily="49" charset="-120"/>
                <a:ea typeface="細明體" panose="02020509000000000000" pitchFamily="49" charset="-120"/>
              </a:rPr>
              <a:t>The ALU is paired with a combination of high-speed memory called registers to perform various arithmetic and logical operations, and their access speed is synchronized with other CPU units, much faster than the main memory, so they can directly participate in ALU operations.</a:t>
            </a:r>
            <a:endParaRPr kumimoji="1" lang="en-US" altLang="zh-TW" sz="2400" dirty="0">
              <a:latin typeface="細明體" panose="02020509000000000000" pitchFamily="49" charset="-120"/>
              <a:ea typeface="細明體" panose="02020509000000000000" pitchFamily="49" charset="-120"/>
            </a:endParaRPr>
          </a:p>
          <a:p>
            <a:pPr marL="0" indent="0">
              <a:spcBef>
                <a:spcPct val="0"/>
              </a:spcBef>
              <a:buClrTx/>
              <a:buSzTx/>
              <a:buNone/>
              <a:defRPr/>
            </a:pPr>
            <a:endParaRPr lang="zh-TW" altLang="en-US" sz="2400" dirty="0">
              <a:latin typeface="細明體" panose="02020509000000000000" pitchFamily="49" charset="-120"/>
              <a:ea typeface="細明體" panose="02020509000000000000" pitchFamily="49" charset="-12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AC36212-733E-3F9A-B740-018C6CEB0C84}"/>
              </a:ext>
            </a:extLst>
          </p:cNvPr>
          <p:cNvSpPr>
            <a:spLocks noGrp="1" noChangeArrowheads="1"/>
          </p:cNvSpPr>
          <p:nvPr>
            <p:ph type="title"/>
          </p:nvPr>
        </p:nvSpPr>
        <p:spPr>
          <a:xfrm>
            <a:off x="1981200" y="304800"/>
            <a:ext cx="8686800" cy="838200"/>
          </a:xfrm>
        </p:spPr>
        <p:txBody>
          <a:bodyPr/>
          <a:lstStyle/>
          <a:p>
            <a:r>
              <a:rPr lang="en-US" altLang="zh-TW" sz="3200" dirty="0">
                <a:latin typeface="細明體" panose="02020509000000000000" pitchFamily="49" charset="-120"/>
                <a:ea typeface="細明體" panose="02020509000000000000" pitchFamily="49" charset="-120"/>
              </a:rPr>
              <a:t>Arithmetic &amp; Logic Unit(ALU</a:t>
            </a:r>
            <a:r>
              <a:rPr lang="zh-TW" altLang="en-US" sz="3200" dirty="0">
                <a:latin typeface="細明體" panose="02020509000000000000" pitchFamily="49" charset="-120"/>
                <a:ea typeface="細明體" panose="02020509000000000000" pitchFamily="49" charset="-120"/>
              </a:rPr>
              <a:t>）</a:t>
            </a:r>
          </a:p>
        </p:txBody>
      </p:sp>
      <p:sp>
        <p:nvSpPr>
          <p:cNvPr id="53251" name="Rectangle 3">
            <a:extLst>
              <a:ext uri="{FF2B5EF4-FFF2-40B4-BE49-F238E27FC236}">
                <a16:creationId xmlns:a16="http://schemas.microsoft.com/office/drawing/2014/main" id="{01961A98-4722-D256-DFB9-C5991ED3CF32}"/>
              </a:ext>
            </a:extLst>
          </p:cNvPr>
          <p:cNvSpPr>
            <a:spLocks noGrp="1" noChangeArrowheads="1"/>
          </p:cNvSpPr>
          <p:nvPr>
            <p:ph type="body" idx="1"/>
          </p:nvPr>
        </p:nvSpPr>
        <p:spPr bwMode="auto">
          <a:xfrm>
            <a:off x="1752600" y="1295401"/>
            <a:ext cx="8686800" cy="4525963"/>
          </a:xfrm>
        </p:spPr>
        <p:txBody>
          <a:bodyPr vert="horz" wrap="square" lIns="91440" tIns="45720" rIns="91440" bIns="45720" numCol="1" rtlCol="0" anchor="t" anchorCtr="0" compatLnSpc="1">
            <a:prstTxWarp prst="textNoShape">
              <a:avLst/>
            </a:prstTxWarp>
            <a:normAutofit fontScale="62500" lnSpcReduction="20000"/>
          </a:bodyPr>
          <a:lstStyle/>
          <a:p>
            <a:pPr>
              <a:defRPr/>
            </a:pPr>
            <a:r>
              <a:rPr lang="en-US" altLang="zh-TW" sz="4500" dirty="0">
                <a:latin typeface="+mn-ea"/>
                <a:ea typeface="+mn-ea"/>
              </a:rPr>
              <a:t>Since the ALU is the place where the data is really processed, and the data in the processing process is all computed through registers, the ALU, registers, memory, and the data transmission channel between them are collectively referred to as the data path of the computer</a:t>
            </a:r>
            <a:br>
              <a:rPr lang="en-US" altLang="zh-TW" sz="4500" dirty="0">
                <a:latin typeface="+mn-ea"/>
                <a:ea typeface="+mn-ea"/>
              </a:rPr>
            </a:br>
            <a:endParaRPr lang="en-US" altLang="zh-TW" sz="4500" dirty="0">
              <a:latin typeface="+mn-ea"/>
              <a:ea typeface="+mn-ea"/>
            </a:endParaRPr>
          </a:p>
          <a:p>
            <a:pPr>
              <a:defRPr/>
            </a:pPr>
            <a:r>
              <a:rPr lang="en-US" altLang="zh-TW" sz="4500" dirty="0">
                <a:latin typeface="+mn-ea"/>
                <a:ea typeface="+mn-ea"/>
              </a:rPr>
              <a:t>The strength of computer computing power, the level of performance, and the number of functions are almost all determined by the arrangement of data paths</a:t>
            </a:r>
          </a:p>
          <a:p>
            <a:pPr marL="0" indent="0">
              <a:buNone/>
              <a:defRPr/>
            </a:pPr>
            <a:br>
              <a:rPr lang="en-US" altLang="zh-TW" sz="4500" dirty="0">
                <a:latin typeface="+mn-ea"/>
                <a:ea typeface="+mn-ea"/>
              </a:rPr>
            </a:br>
            <a:endParaRPr lang="en-US" altLang="zh-TW" sz="4500" dirty="0">
              <a:latin typeface="+mn-ea"/>
              <a:ea typeface="+mn-ea"/>
            </a:endParaRPr>
          </a:p>
          <a:p>
            <a:pPr>
              <a:defRPr/>
            </a:pPr>
            <a:endParaRPr lang="zh-TW" altLang="en-US" dirty="0">
              <a:ea typeface="新細明體" panose="02020500000000000000" pitchFamily="18" charset="-12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D6D4C496-E515-6A09-0EF4-1842F1E1FECC}"/>
              </a:ext>
            </a:extLst>
          </p:cNvPr>
          <p:cNvSpPr>
            <a:spLocks noGrp="1" noChangeArrowheads="1"/>
          </p:cNvSpPr>
          <p:nvPr>
            <p:ph type="title"/>
          </p:nvPr>
        </p:nvSpPr>
        <p:spPr>
          <a:xfrm>
            <a:off x="2057400" y="304800"/>
            <a:ext cx="8686800" cy="838200"/>
          </a:xfrm>
        </p:spPr>
        <p:txBody>
          <a:bodyPr/>
          <a:lstStyle/>
          <a:p>
            <a:r>
              <a:rPr lang="en-US" altLang="zh-TW" sz="3200">
                <a:latin typeface="細明體" panose="02020509000000000000" pitchFamily="49" charset="-120"/>
                <a:ea typeface="細明體" panose="02020509000000000000" pitchFamily="49" charset="-120"/>
              </a:rPr>
              <a:t>Output Unit</a:t>
            </a:r>
            <a:endParaRPr lang="zh-TW" altLang="en-US" sz="3200">
              <a:latin typeface="細明體" panose="02020509000000000000" pitchFamily="49" charset="-120"/>
              <a:ea typeface="細明體" panose="02020509000000000000" pitchFamily="49" charset="-120"/>
            </a:endParaRPr>
          </a:p>
        </p:txBody>
      </p:sp>
      <p:sp>
        <p:nvSpPr>
          <p:cNvPr id="41987" name="內容版面配置區 2">
            <a:extLst>
              <a:ext uri="{FF2B5EF4-FFF2-40B4-BE49-F238E27FC236}">
                <a16:creationId xmlns:a16="http://schemas.microsoft.com/office/drawing/2014/main" id="{0CD6AE38-E2E9-A5A7-9B7E-34C2B2549775}"/>
              </a:ext>
            </a:extLst>
          </p:cNvPr>
          <p:cNvSpPr>
            <a:spLocks noGrp="1" noChangeArrowheads="1"/>
          </p:cNvSpPr>
          <p:nvPr>
            <p:ph idx="1"/>
          </p:nvPr>
        </p:nvSpPr>
        <p:spPr bwMode="auto">
          <a:xfrm>
            <a:off x="1166812" y="1500468"/>
            <a:ext cx="8946541" cy="4195481"/>
          </a:xfrm>
        </p:spPr>
        <p:txBody>
          <a:bodyPr vert="horz" wrap="square" lIns="91440" tIns="45720" rIns="91440" bIns="45720" numCol="1" rtlCol="0" anchor="t" anchorCtr="0" compatLnSpc="1">
            <a:prstTxWarp prst="textNoShape">
              <a:avLst/>
            </a:prstTxWarp>
            <a:normAutofit/>
          </a:bodyPr>
          <a:lstStyle/>
          <a:p>
            <a:pPr>
              <a:lnSpc>
                <a:spcPct val="90000"/>
              </a:lnSpc>
            </a:pPr>
            <a:r>
              <a:rPr lang="en-US" altLang="zh-TW" sz="3000" dirty="0">
                <a:latin typeface="細明體" panose="02020509000000000000" pitchFamily="49" charset="-120"/>
                <a:ea typeface="細明體" panose="02020509000000000000" pitchFamily="49" charset="-120"/>
              </a:rPr>
              <a:t>The output unit is responsible for taking the results of the central processing unit's operations out of the main memory and making them available to the user in various forms.</a:t>
            </a:r>
          </a:p>
          <a:p>
            <a:pPr>
              <a:lnSpc>
                <a:spcPct val="90000"/>
              </a:lnSpc>
              <a:buFont typeface="Wingdings 2" panose="05020102010507070707" pitchFamily="18" charset="2"/>
              <a:buNone/>
            </a:pPr>
            <a:endParaRPr lang="en-US" altLang="zh-TW" sz="3000" dirty="0">
              <a:latin typeface="細明體" panose="02020509000000000000" pitchFamily="49" charset="-120"/>
              <a:ea typeface="細明體" panose="02020509000000000000" pitchFamily="49" charset="-120"/>
            </a:endParaRPr>
          </a:p>
          <a:p>
            <a:pPr>
              <a:lnSpc>
                <a:spcPct val="90000"/>
              </a:lnSpc>
            </a:pPr>
            <a:r>
              <a:rPr lang="en-US" altLang="zh-TW" sz="3000" dirty="0">
                <a:latin typeface="細明體" panose="02020509000000000000" pitchFamily="49" charset="-120"/>
                <a:ea typeface="細明體" panose="02020509000000000000" pitchFamily="49" charset="-120"/>
              </a:rPr>
              <a:t>Common output devices include external storage (disks, optical discs, etc.), monitors, printers, speakers, plotters, networks, and other more diverse devices.</a:t>
            </a:r>
          </a:p>
          <a:p>
            <a:pPr>
              <a:lnSpc>
                <a:spcPct val="90000"/>
              </a:lnSpc>
            </a:pPr>
            <a:endParaRPr lang="en-US" altLang="zh-TW" sz="3000" dirty="0">
              <a:ea typeface="新細明體" panose="02020500000000000000" pitchFamily="18"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B471805-AFAC-9C6F-D1EB-496EEBD4E121}"/>
              </a:ext>
            </a:extLst>
          </p:cNvPr>
          <p:cNvSpPr>
            <a:spLocks noGrp="1" noChangeArrowheads="1"/>
          </p:cNvSpPr>
          <p:nvPr>
            <p:ph type="title"/>
          </p:nvPr>
        </p:nvSpPr>
        <p:spPr/>
        <p:txBody>
          <a:bodyPr/>
          <a:lstStyle/>
          <a:p>
            <a:r>
              <a:rPr lang="en-US" altLang="zh-TW" sz="4000">
                <a:latin typeface="Times New Roman" panose="02020603050405020304" pitchFamily="18" charset="0"/>
                <a:ea typeface="標楷體" panose="03000509000000000000" pitchFamily="65" charset="-120"/>
              </a:rPr>
              <a:t>1.1</a:t>
            </a:r>
            <a:r>
              <a:rPr lang="zh-TW" altLang="en-US" sz="4000">
                <a:latin typeface="Times New Roman" panose="02020603050405020304" pitchFamily="18" charset="0"/>
                <a:ea typeface="標楷體" panose="03000509000000000000" pitchFamily="65" charset="-120"/>
              </a:rPr>
              <a:t> </a:t>
            </a:r>
            <a:r>
              <a:rPr lang="en-US" altLang="zh-TW" sz="4000">
                <a:ea typeface="新細明體" panose="02020500000000000000" pitchFamily="18" charset="-120"/>
              </a:rPr>
              <a:t>Types of computers</a:t>
            </a:r>
            <a:endParaRPr lang="zh-TW" altLang="en-US" sz="4000">
              <a:ea typeface="標楷體" panose="03000509000000000000" pitchFamily="65" charset="-120"/>
            </a:endParaRPr>
          </a:p>
        </p:txBody>
      </p:sp>
      <p:sp>
        <p:nvSpPr>
          <p:cNvPr id="6147" name="內容版面配置區 8">
            <a:extLst>
              <a:ext uri="{FF2B5EF4-FFF2-40B4-BE49-F238E27FC236}">
                <a16:creationId xmlns:a16="http://schemas.microsoft.com/office/drawing/2014/main" id="{7248E147-F922-E456-4C18-08AE00C063B7}"/>
              </a:ext>
            </a:extLst>
          </p:cNvPr>
          <p:cNvSpPr>
            <a:spLocks noGrp="1" noChangeArrowheads="1"/>
          </p:cNvSpPr>
          <p:nvPr>
            <p:ph idx="1"/>
          </p:nvPr>
        </p:nvSpPr>
        <p:spPr bwMode="auto">
          <a:xfrm>
            <a:off x="646111" y="1717638"/>
            <a:ext cx="10997248" cy="4195481"/>
          </a:xfrm>
        </p:spPr>
        <p:txBody>
          <a:bodyPr vert="horz" wrap="square" lIns="91440" tIns="45720" rIns="91440" bIns="45720" numCol="1" rtlCol="0" anchor="t" anchorCtr="0" compatLnSpc="1">
            <a:prstTxWarp prst="textNoShape">
              <a:avLst/>
            </a:prstTxWarp>
            <a:normAutofit/>
          </a:bodyPr>
          <a:lstStyle/>
          <a:p>
            <a:r>
              <a:rPr lang="en-US" altLang="zh-TW" sz="3200" dirty="0">
                <a:ea typeface="新細明體" panose="02020500000000000000" pitchFamily="18" charset="-120"/>
              </a:rPr>
              <a:t>Classification according to scope of application </a:t>
            </a:r>
          </a:p>
          <a:p>
            <a:r>
              <a:rPr lang="en-US" altLang="zh-TW" sz="3200" dirty="0">
                <a:ea typeface="新細明體" panose="02020500000000000000" pitchFamily="18" charset="-120"/>
              </a:rPr>
              <a:t>Classification by the type of data being processed </a:t>
            </a:r>
          </a:p>
          <a:p>
            <a:r>
              <a:rPr lang="en-US" altLang="zh-TW" sz="3200" dirty="0">
                <a:ea typeface="新細明體" panose="02020500000000000000" pitchFamily="18" charset="-120"/>
              </a:rPr>
              <a:t>Classification according to processing energy </a:t>
            </a:r>
          </a:p>
          <a:p>
            <a:r>
              <a:rPr lang="en-US" altLang="zh-TW" sz="3200" dirty="0">
                <a:ea typeface="新細明體" panose="02020500000000000000" pitchFamily="18" charset="-120"/>
              </a:rPr>
              <a:t>Classification according to usage occasion</a:t>
            </a:r>
          </a:p>
          <a:p>
            <a:endParaRPr lang="zh-TW" altLang="en-US" dirty="0">
              <a:ea typeface="新細明體" panose="02020500000000000000" pitchFamily="18" charset="-12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BACF66EB-92DF-E516-AAD6-501D40C6308A}"/>
              </a:ext>
            </a:extLst>
          </p:cNvPr>
          <p:cNvSpPr>
            <a:spLocks noGrp="1" noChangeArrowheads="1"/>
          </p:cNvSpPr>
          <p:nvPr>
            <p:ph type="title"/>
          </p:nvPr>
        </p:nvSpPr>
        <p:spPr>
          <a:xfrm>
            <a:off x="1860550" y="304800"/>
            <a:ext cx="8686800" cy="838200"/>
          </a:xfrm>
        </p:spPr>
        <p:txBody>
          <a:bodyPr/>
          <a:lstStyle/>
          <a:p>
            <a:r>
              <a:rPr lang="en-US" altLang="zh-TW">
                <a:latin typeface="細明體" panose="02020509000000000000" pitchFamily="49" charset="-120"/>
                <a:ea typeface="細明體" panose="02020509000000000000" pitchFamily="49" charset="-120"/>
              </a:rPr>
              <a:t>Control Unit(CU)</a:t>
            </a:r>
            <a:endParaRPr lang="zh-TW" altLang="en-US">
              <a:latin typeface="細明體" panose="02020509000000000000" pitchFamily="49" charset="-120"/>
              <a:ea typeface="細明體" panose="02020509000000000000" pitchFamily="49" charset="-120"/>
            </a:endParaRPr>
          </a:p>
        </p:txBody>
      </p:sp>
      <p:sp>
        <p:nvSpPr>
          <p:cNvPr id="43011" name="內容版面配置區 2">
            <a:extLst>
              <a:ext uri="{FF2B5EF4-FFF2-40B4-BE49-F238E27FC236}">
                <a16:creationId xmlns:a16="http://schemas.microsoft.com/office/drawing/2014/main" id="{10CF9BB2-2354-48EB-B03F-CA5134CA19B3}"/>
              </a:ext>
            </a:extLst>
          </p:cNvPr>
          <p:cNvSpPr>
            <a:spLocks noGrp="1" noChangeArrowheads="1"/>
          </p:cNvSpPr>
          <p:nvPr>
            <p:ph idx="1"/>
          </p:nvPr>
        </p:nvSpPr>
        <p:spPr bwMode="auto">
          <a:xfrm>
            <a:off x="1103312" y="1365250"/>
            <a:ext cx="10542588" cy="4883149"/>
          </a:xfrm>
        </p:spPr>
        <p:txBody>
          <a:bodyPr vert="horz" wrap="square" lIns="91440" tIns="45720" rIns="91440" bIns="45720" numCol="1" rtlCol="0" anchor="t" anchorCtr="0" compatLnSpc="1">
            <a:prstTxWarp prst="textNoShape">
              <a:avLst/>
            </a:prstTxWarp>
            <a:normAutofit/>
          </a:bodyPr>
          <a:lstStyle/>
          <a:p>
            <a:pPr>
              <a:lnSpc>
                <a:spcPct val="80000"/>
              </a:lnSpc>
            </a:pPr>
            <a:r>
              <a:rPr lang="en-US" altLang="zh-TW" sz="2700" dirty="0">
                <a:latin typeface="細明體" panose="02020509000000000000" pitchFamily="49" charset="-120"/>
                <a:ea typeface="細明體" panose="02020509000000000000" pitchFamily="49" charset="-120"/>
              </a:rPr>
              <a:t>The control unit is composed of a bunch of control circuits scattered throughout the computer, responsible for the command, coordination, control, and decoding of instructions of the computer system.</a:t>
            </a:r>
          </a:p>
          <a:p>
            <a:pPr>
              <a:lnSpc>
                <a:spcPct val="80000"/>
              </a:lnSpc>
            </a:pPr>
            <a:endParaRPr lang="en-US" altLang="zh-TW" sz="2700" dirty="0">
              <a:latin typeface="細明體" panose="02020509000000000000" pitchFamily="49" charset="-120"/>
              <a:ea typeface="細明體" panose="02020509000000000000" pitchFamily="49" charset="-120"/>
            </a:endParaRPr>
          </a:p>
          <a:p>
            <a:pPr>
              <a:lnSpc>
                <a:spcPct val="80000"/>
              </a:lnSpc>
            </a:pPr>
            <a:r>
              <a:rPr lang="en-US" altLang="zh-TW" sz="2700" dirty="0">
                <a:latin typeface="細明體" panose="02020509000000000000" pitchFamily="49" charset="-120"/>
                <a:ea typeface="細明體" panose="02020509000000000000" pitchFamily="49" charset="-120"/>
              </a:rPr>
              <a:t>The CU generates various timing signals to each unit according to the needs of the program instructions, so that each unit can complete the work it should complete at the right time to correctly implement the execution of various computer programs.</a:t>
            </a:r>
          </a:p>
          <a:p>
            <a:pPr>
              <a:lnSpc>
                <a:spcPct val="80000"/>
              </a:lnSpc>
            </a:pPr>
            <a:endParaRPr lang="zh-TW" altLang="en-US" sz="2700" dirty="0">
              <a:ea typeface="新細明體" panose="02020500000000000000" pitchFamily="18" charset="-12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04081B3-F5ED-647E-E11D-827C1B2CFD70}"/>
              </a:ext>
            </a:extLst>
          </p:cNvPr>
          <p:cNvSpPr>
            <a:spLocks noGrp="1" noChangeArrowheads="1"/>
          </p:cNvSpPr>
          <p:nvPr>
            <p:ph type="title"/>
          </p:nvPr>
        </p:nvSpPr>
        <p:spPr>
          <a:xfrm>
            <a:off x="582611" y="198718"/>
            <a:ext cx="10714039" cy="1400530"/>
          </a:xfrm>
        </p:spPr>
        <p:txBody>
          <a:bodyPr>
            <a:normAutofit/>
          </a:bodyPr>
          <a:lstStyle/>
          <a:p>
            <a:pPr>
              <a:defRPr/>
            </a:pPr>
            <a:r>
              <a:rPr lang="en-US" altLang="zh-TW" sz="3200" dirty="0">
                <a:latin typeface="細明體" panose="02020509000000000000" pitchFamily="49" charset="-120"/>
                <a:ea typeface="細明體" panose="02020509000000000000" pitchFamily="49" charset="-120"/>
              </a:rPr>
              <a:t>1.7  Instruction set The concept of a computer</a:t>
            </a:r>
            <a:endParaRPr lang="zh-TW" altLang="en-US" sz="3200" dirty="0">
              <a:latin typeface="細明體" panose="02020509000000000000" pitchFamily="49" charset="-120"/>
              <a:ea typeface="細明體" panose="02020509000000000000" pitchFamily="49" charset="-120"/>
            </a:endParaRPr>
          </a:p>
        </p:txBody>
      </p:sp>
      <p:sp>
        <p:nvSpPr>
          <p:cNvPr id="44035" name="Rectangle 3">
            <a:extLst>
              <a:ext uri="{FF2B5EF4-FFF2-40B4-BE49-F238E27FC236}">
                <a16:creationId xmlns:a16="http://schemas.microsoft.com/office/drawing/2014/main" id="{6DB8790D-7883-C456-ED25-112C7DC5B199}"/>
              </a:ext>
            </a:extLst>
          </p:cNvPr>
          <p:cNvSpPr>
            <a:spLocks noGrp="1" noChangeArrowheads="1"/>
          </p:cNvSpPr>
          <p:nvPr>
            <p:ph type="body" idx="1"/>
          </p:nvPr>
        </p:nvSpPr>
        <p:spPr bwMode="auto">
          <a:xfrm>
            <a:off x="1828800" y="1554163"/>
            <a:ext cx="8991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zh-TW" sz="3200" dirty="0">
                <a:latin typeface="細明體" panose="02020509000000000000" pitchFamily="49" charset="-120"/>
                <a:ea typeface="細明體" panose="02020509000000000000" pitchFamily="49" charset="-120"/>
              </a:rPr>
              <a:t>Instruction Set Computer</a:t>
            </a:r>
            <a:r>
              <a:rPr lang="zh-TW" altLang="en-US" sz="3200" dirty="0">
                <a:latin typeface="細明體" panose="02020509000000000000" pitchFamily="49" charset="-120"/>
                <a:ea typeface="細明體" panose="02020509000000000000" pitchFamily="49" charset="-120"/>
              </a:rPr>
              <a:t>： </a:t>
            </a:r>
          </a:p>
          <a:p>
            <a:pPr lvl="1"/>
            <a:r>
              <a:rPr lang="en-US" altLang="zh-TW" sz="3200" dirty="0">
                <a:latin typeface="細明體" panose="02020509000000000000" pitchFamily="49" charset="-120"/>
                <a:ea typeface="細明體" panose="02020509000000000000" pitchFamily="49" charset="-120"/>
              </a:rPr>
              <a:t>Reduced Instruction Set Computer(RISC</a:t>
            </a:r>
            <a:r>
              <a:rPr lang="zh-TW" altLang="en-US" sz="3200" dirty="0">
                <a:latin typeface="細明體" panose="02020509000000000000" pitchFamily="49" charset="-120"/>
                <a:ea typeface="細明體" panose="02020509000000000000" pitchFamily="49" charset="-120"/>
              </a:rPr>
              <a:t>）</a:t>
            </a:r>
          </a:p>
          <a:p>
            <a:pPr lvl="1"/>
            <a:r>
              <a:rPr lang="en-US" altLang="zh-TW" sz="3200" dirty="0">
                <a:latin typeface="細明體" panose="02020509000000000000" pitchFamily="49" charset="-120"/>
                <a:ea typeface="細明體" panose="02020509000000000000" pitchFamily="49" charset="-120"/>
              </a:rPr>
              <a:t>Complex Instruction Set Computer(CISC</a:t>
            </a:r>
            <a:r>
              <a:rPr lang="zh-TW" altLang="en-US" sz="3200" dirty="0">
                <a:latin typeface="細明體" panose="02020509000000000000" pitchFamily="49" charset="-120"/>
                <a:ea typeface="細明體" panose="02020509000000000000" pitchFamily="49" charset="-12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0067A07-D769-477A-8627-83DD14F8C3F7}"/>
              </a:ext>
            </a:extLst>
          </p:cNvPr>
          <p:cNvSpPr>
            <a:spLocks noGrp="1" noChangeArrowheads="1"/>
          </p:cNvSpPr>
          <p:nvPr>
            <p:ph type="title"/>
          </p:nvPr>
        </p:nvSpPr>
        <p:spPr>
          <a:xfrm>
            <a:off x="646111" y="452718"/>
            <a:ext cx="9404723" cy="791882"/>
          </a:xfrm>
        </p:spPr>
        <p:txBody>
          <a:bodyPr/>
          <a:lstStyle/>
          <a:p>
            <a:r>
              <a:rPr lang="en-US" altLang="zh-TW" sz="3200" dirty="0">
                <a:latin typeface="細明體" panose="02020509000000000000" pitchFamily="49" charset="-120"/>
                <a:ea typeface="細明體" panose="02020509000000000000" pitchFamily="49" charset="-120"/>
              </a:rPr>
              <a:t>RISC</a:t>
            </a:r>
            <a:endParaRPr lang="zh-TW" altLang="en-US" sz="3200" dirty="0">
              <a:latin typeface="細明體" panose="02020509000000000000" pitchFamily="49" charset="-120"/>
              <a:ea typeface="細明體" panose="02020509000000000000" pitchFamily="49" charset="-120"/>
            </a:endParaRPr>
          </a:p>
        </p:txBody>
      </p:sp>
      <p:sp>
        <p:nvSpPr>
          <p:cNvPr id="55299" name="Rectangle 3">
            <a:extLst>
              <a:ext uri="{FF2B5EF4-FFF2-40B4-BE49-F238E27FC236}">
                <a16:creationId xmlns:a16="http://schemas.microsoft.com/office/drawing/2014/main" id="{1F81A1E0-6C7D-12D7-3C00-1890A0E33E4F}"/>
              </a:ext>
            </a:extLst>
          </p:cNvPr>
          <p:cNvSpPr>
            <a:spLocks noGrp="1" noChangeArrowheads="1"/>
          </p:cNvSpPr>
          <p:nvPr>
            <p:ph type="body" idx="1"/>
          </p:nvPr>
        </p:nvSpPr>
        <p:spPr bwMode="auto">
          <a:xfrm>
            <a:off x="887412" y="1261036"/>
            <a:ext cx="10802938" cy="4195481"/>
          </a:xfrm>
        </p:spPr>
        <p:txBody>
          <a:bodyPr vert="horz" wrap="square" lIns="91440" tIns="45720" rIns="91440" bIns="45720" numCol="1" rtlCol="0" anchor="t" anchorCtr="0" compatLnSpc="1">
            <a:prstTxWarp prst="textNoShape">
              <a:avLst/>
            </a:prstTxWarp>
            <a:noAutofit/>
          </a:bodyPr>
          <a:lstStyle/>
          <a:p>
            <a:pPr>
              <a:lnSpc>
                <a:spcPct val="90000"/>
              </a:lnSpc>
              <a:defRPr/>
            </a:pPr>
            <a:r>
              <a:rPr lang="en-US" altLang="zh-TW" sz="2400" dirty="0">
                <a:latin typeface="細明體" panose="02020509000000000000" pitchFamily="49" charset="-120"/>
                <a:ea typeface="細明體" panose="02020509000000000000" pitchFamily="49" charset="-120"/>
              </a:rPr>
              <a:t>Microprocessors only provide instructions with some simple basic functions.</a:t>
            </a:r>
            <a:endParaRPr lang="zh-TW" altLang="en-US" sz="2400" dirty="0">
              <a:latin typeface="細明體" panose="02020509000000000000" pitchFamily="49" charset="-120"/>
              <a:ea typeface="細明體" panose="02020509000000000000" pitchFamily="49" charset="-120"/>
            </a:endParaRPr>
          </a:p>
          <a:p>
            <a:pPr lvl="1">
              <a:lnSpc>
                <a:spcPct val="90000"/>
              </a:lnSpc>
              <a:defRPr/>
            </a:pPr>
            <a:r>
              <a:rPr lang="en-US" altLang="zh-TW" sz="2400" dirty="0">
                <a:latin typeface="細明體" panose="02020509000000000000" pitchFamily="49" charset="-120"/>
                <a:ea typeface="細明體" panose="02020509000000000000" pitchFamily="49" charset="-120"/>
              </a:rPr>
              <a:t>Short instruction length, optimized design, and high clock frequency operation.</a:t>
            </a:r>
            <a:endParaRPr lang="zh-TW" altLang="en-US" sz="2400" dirty="0">
              <a:latin typeface="細明體" panose="02020509000000000000" pitchFamily="49" charset="-120"/>
              <a:ea typeface="細明體" panose="02020509000000000000" pitchFamily="49" charset="-120"/>
            </a:endParaRPr>
          </a:p>
          <a:p>
            <a:pPr lvl="1">
              <a:lnSpc>
                <a:spcPct val="90000"/>
              </a:lnSpc>
              <a:buFont typeface="Wingdings 2" panose="05020102010507070707" pitchFamily="18" charset="2"/>
              <a:buNone/>
              <a:defRPr/>
            </a:pPr>
            <a:endParaRPr lang="zh-TW" altLang="en-US" sz="2400" dirty="0">
              <a:latin typeface="細明體" panose="02020509000000000000" pitchFamily="49" charset="-120"/>
              <a:ea typeface="細明體" panose="02020509000000000000" pitchFamily="49" charset="-120"/>
            </a:endParaRPr>
          </a:p>
          <a:p>
            <a:pPr>
              <a:lnSpc>
                <a:spcPct val="90000"/>
              </a:lnSpc>
              <a:defRPr/>
            </a:pPr>
            <a:r>
              <a:rPr lang="en-US" altLang="zh-TW" sz="2400" dirty="0">
                <a:latin typeface="細明體" panose="02020509000000000000" pitchFamily="49" charset="-120"/>
                <a:ea typeface="細明體" panose="02020509000000000000" pitchFamily="49" charset="-120"/>
              </a:rPr>
              <a:t>Each instruction in a high-level programming language must be composed of many simple machine instructions, therefore </a:t>
            </a:r>
            <a:r>
              <a:rPr lang="zh-TW" altLang="en-US" sz="2400" dirty="0">
                <a:latin typeface="細明體" panose="02020509000000000000" pitchFamily="49" charset="-120"/>
                <a:ea typeface="細明體" panose="02020509000000000000" pitchFamily="49" charset="-120"/>
              </a:rPr>
              <a:t>：</a:t>
            </a:r>
          </a:p>
          <a:p>
            <a:pPr lvl="1">
              <a:lnSpc>
                <a:spcPct val="90000"/>
              </a:lnSpc>
              <a:defRPr/>
            </a:pPr>
            <a:r>
              <a:rPr lang="en-US" altLang="zh-TW" sz="2400" dirty="0">
                <a:latin typeface="細明體" panose="02020509000000000000" pitchFamily="49" charset="-120"/>
                <a:ea typeface="細明體" panose="02020509000000000000" pitchFamily="49" charset="-120"/>
              </a:rPr>
              <a:t>It tests the software (such as compiler) design capabilities of manufacturers and system programmers.</a:t>
            </a:r>
          </a:p>
          <a:p>
            <a:pPr lvl="1">
              <a:lnSpc>
                <a:spcPct val="90000"/>
              </a:lnSpc>
              <a:defRPr/>
            </a:pPr>
            <a:r>
              <a:rPr lang="en-US" altLang="zh-TW" sz="2400" dirty="0">
                <a:latin typeface="細明體" panose="02020509000000000000" pitchFamily="49" charset="-120"/>
                <a:ea typeface="細明體" panose="02020509000000000000" pitchFamily="49" charset="-120"/>
              </a:rPr>
              <a:t>Challenge how many times faster each simple instruction can be executed than complex instructions.</a:t>
            </a:r>
            <a:endParaRPr lang="zh-TW" altLang="en-US" sz="2400" dirty="0">
              <a:latin typeface="細明體" panose="02020509000000000000" pitchFamily="49" charset="-120"/>
              <a:ea typeface="細明體" panose="02020509000000000000" pitchFamily="49" charset="-120"/>
            </a:endParaRPr>
          </a:p>
          <a:p>
            <a:pPr lvl="1">
              <a:lnSpc>
                <a:spcPct val="90000"/>
              </a:lnSpc>
              <a:buFont typeface="Wingdings 2" panose="05020102010507070707" pitchFamily="18" charset="2"/>
              <a:buNone/>
              <a:defRPr/>
            </a:pPr>
            <a:endParaRPr lang="zh-TW" altLang="en-US" sz="2400" dirty="0">
              <a:latin typeface="細明體" panose="02020509000000000000" pitchFamily="49" charset="-120"/>
              <a:ea typeface="細明體" panose="02020509000000000000" pitchFamily="49" charset="-120"/>
            </a:endParaRPr>
          </a:p>
          <a:p>
            <a:pPr>
              <a:lnSpc>
                <a:spcPct val="90000"/>
              </a:lnSpc>
              <a:defRPr/>
            </a:pPr>
            <a:r>
              <a:rPr lang="en-US" altLang="zh-TW" sz="2400" dirty="0">
                <a:latin typeface="細明體" panose="02020509000000000000" pitchFamily="49" charset="-120"/>
                <a:ea typeface="細明體" panose="02020509000000000000" pitchFamily="49" charset="-120"/>
              </a:rPr>
              <a:t>MIPS</a:t>
            </a:r>
            <a:r>
              <a:rPr lang="en-US"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ARM </a:t>
            </a:r>
            <a:r>
              <a:rPr lang="zh-TW" altLang="en-US" sz="2400" dirty="0">
                <a:latin typeface="細明體" panose="02020509000000000000" pitchFamily="49" charset="-120"/>
                <a:ea typeface="細明體" panose="02020509000000000000" pitchFamily="49" charset="-120"/>
              </a:rPr>
              <a:t>、</a:t>
            </a:r>
            <a:r>
              <a:rPr lang="en-US" altLang="zh-TW" sz="2400" dirty="0">
                <a:latin typeface="細明體" panose="02020509000000000000" pitchFamily="49" charset="-120"/>
                <a:ea typeface="細明體" panose="02020509000000000000" pitchFamily="49" charset="-120"/>
              </a:rPr>
              <a:t>IBM RS</a:t>
            </a:r>
            <a:r>
              <a:rPr lang="zh-TW" altLang="en-US" sz="2400" dirty="0">
                <a:latin typeface="細明體" panose="02020509000000000000" pitchFamily="49" charset="-120"/>
                <a:ea typeface="細明體" panose="02020509000000000000" pitchFamily="49" charset="-120"/>
              </a:rPr>
              <a:t> </a:t>
            </a:r>
            <a:r>
              <a:rPr lang="en-US" altLang="zh-TW" sz="2400" dirty="0">
                <a:latin typeface="細明體" panose="02020509000000000000" pitchFamily="49" charset="-120"/>
                <a:ea typeface="細明體" panose="02020509000000000000" pitchFamily="49" charset="-120"/>
              </a:rPr>
              <a:t>series computers</a:t>
            </a:r>
            <a:r>
              <a:rPr lang="zh-TW" altLang="en-US" sz="2400" dirty="0">
                <a:latin typeface="細明體" panose="02020509000000000000" pitchFamily="49" charset="-120"/>
                <a:ea typeface="細明體" panose="02020509000000000000" pitchFamily="49" charset="-120"/>
              </a:rPr>
              <a:t> 、</a:t>
            </a:r>
            <a:r>
              <a:rPr lang="en-US" altLang="zh-TW" sz="2400" dirty="0">
                <a:latin typeface="細明體" panose="02020509000000000000" pitchFamily="49" charset="-120"/>
                <a:ea typeface="細明體" panose="02020509000000000000" pitchFamily="49" charset="-120"/>
              </a:rPr>
              <a:t>PowerPC </a:t>
            </a:r>
            <a:r>
              <a:rPr lang="zh-TW" altLang="en-US" sz="2400" dirty="0">
                <a:ea typeface="新細明體" panose="02020500000000000000" pitchFamily="18" charset="-12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4E68E94A-A20E-5641-F5E4-8D24EDE6FD37}"/>
              </a:ext>
            </a:extLst>
          </p:cNvPr>
          <p:cNvSpPr>
            <a:spLocks noGrp="1" noChangeArrowheads="1"/>
          </p:cNvSpPr>
          <p:nvPr>
            <p:ph type="title"/>
          </p:nvPr>
        </p:nvSpPr>
        <p:spPr/>
        <p:txBody>
          <a:bodyPr/>
          <a:lstStyle/>
          <a:p>
            <a:r>
              <a:rPr lang="en-US" altLang="zh-TW">
                <a:latin typeface="細明體" panose="02020509000000000000" pitchFamily="49" charset="-120"/>
                <a:ea typeface="細明體" panose="02020509000000000000" pitchFamily="49" charset="-120"/>
              </a:rPr>
              <a:t>CISC</a:t>
            </a:r>
            <a:r>
              <a:rPr lang="zh-TW" altLang="en-US">
                <a:latin typeface="細明體" panose="02020509000000000000" pitchFamily="49" charset="-120"/>
                <a:ea typeface="細明體" panose="02020509000000000000" pitchFamily="49" charset="-120"/>
              </a:rPr>
              <a:t> </a:t>
            </a:r>
            <a:endParaRPr lang="zh-TW" altLang="en-US">
              <a:ea typeface="新細明體" panose="02020500000000000000" pitchFamily="18" charset="-120"/>
            </a:endParaRPr>
          </a:p>
        </p:txBody>
      </p:sp>
      <p:sp>
        <p:nvSpPr>
          <p:cNvPr id="46083" name="內容版面配置區 2">
            <a:extLst>
              <a:ext uri="{FF2B5EF4-FFF2-40B4-BE49-F238E27FC236}">
                <a16:creationId xmlns:a16="http://schemas.microsoft.com/office/drawing/2014/main" id="{0CC6AA27-17F7-778A-3E1C-BB74DCA13760}"/>
              </a:ext>
            </a:extLst>
          </p:cNvPr>
          <p:cNvSpPr>
            <a:spLocks noGrp="1" noChangeArrowheads="1"/>
          </p:cNvSpPr>
          <p:nvPr>
            <p:ph idx="1"/>
          </p:nvPr>
        </p:nvSpPr>
        <p:spPr bwMode="auto">
          <a:xfrm>
            <a:off x="1052512" y="1331259"/>
            <a:ext cx="10326688" cy="4195481"/>
          </a:xfrm>
        </p:spPr>
        <p:txBody>
          <a:bodyPr vert="horz" wrap="square" lIns="91440" tIns="45720" rIns="91440" bIns="45720" numCol="1" rtlCol="0" anchor="t" anchorCtr="0" compatLnSpc="1">
            <a:prstTxWarp prst="textNoShape">
              <a:avLst/>
            </a:prstTxWarp>
            <a:normAutofit/>
          </a:bodyPr>
          <a:lstStyle/>
          <a:p>
            <a:pPr>
              <a:lnSpc>
                <a:spcPct val="80000"/>
              </a:lnSpc>
            </a:pPr>
            <a:r>
              <a:rPr lang="en-US" altLang="zh-TW" sz="2800" dirty="0">
                <a:latin typeface="細明體" panose="02020509000000000000" pitchFamily="49" charset="-120"/>
                <a:ea typeface="細明體" panose="02020509000000000000" pitchFamily="49" charset="-120"/>
              </a:rPr>
              <a:t>Microprocessor hardware itself provides instructions with powerful computing capabilities.</a:t>
            </a:r>
          </a:p>
          <a:p>
            <a:pPr>
              <a:lnSpc>
                <a:spcPct val="80000"/>
              </a:lnSpc>
            </a:pPr>
            <a:r>
              <a:rPr lang="en-US" altLang="zh-TW" sz="2800" dirty="0">
                <a:latin typeface="細明體" panose="02020509000000000000" pitchFamily="49" charset="-120"/>
                <a:ea typeface="細明體" panose="02020509000000000000" pitchFamily="49" charset="-120"/>
              </a:rPr>
              <a:t>The instruction set is rich, the complexity is different, and it is not easy to optimize the design</a:t>
            </a:r>
          </a:p>
          <a:p>
            <a:pPr>
              <a:lnSpc>
                <a:spcPct val="80000"/>
              </a:lnSpc>
            </a:pPr>
            <a:endParaRPr lang="en-US" altLang="zh-TW" sz="2800" dirty="0">
              <a:latin typeface="細明體" panose="02020509000000000000" pitchFamily="49" charset="-120"/>
              <a:ea typeface="細明體" panose="02020509000000000000" pitchFamily="49" charset="-120"/>
            </a:endParaRPr>
          </a:p>
          <a:p>
            <a:pPr>
              <a:lnSpc>
                <a:spcPct val="80000"/>
              </a:lnSpc>
            </a:pPr>
            <a:r>
              <a:rPr lang="en-US" altLang="zh-TW" sz="2800" dirty="0">
                <a:latin typeface="細明體" panose="02020509000000000000" pitchFamily="49" charset="-120"/>
                <a:ea typeface="細明體" panose="02020509000000000000" pitchFamily="49" charset="-120"/>
              </a:rPr>
              <a:t>Microprocessors provide a rich set of instructions for operating systems and applications, so the design of compilers is relatively simple.</a:t>
            </a:r>
          </a:p>
          <a:p>
            <a:pPr>
              <a:lnSpc>
                <a:spcPct val="80000"/>
              </a:lnSpc>
            </a:pPr>
            <a:endParaRPr lang="en-US" altLang="zh-TW" sz="2800" dirty="0">
              <a:latin typeface="細明體" panose="02020509000000000000" pitchFamily="49" charset="-120"/>
              <a:ea typeface="細明體" panose="02020509000000000000" pitchFamily="49" charset="-120"/>
            </a:endParaRPr>
          </a:p>
          <a:p>
            <a:pPr>
              <a:lnSpc>
                <a:spcPct val="80000"/>
              </a:lnSpc>
            </a:pPr>
            <a:r>
              <a:rPr lang="en-US" altLang="zh-TW" sz="2800" dirty="0">
                <a:latin typeface="細明體" panose="02020509000000000000" pitchFamily="49" charset="-120"/>
                <a:ea typeface="細明體" panose="02020509000000000000" pitchFamily="49" charset="-120"/>
              </a:rPr>
              <a:t>Intel Pentium series CPU </a:t>
            </a:r>
            <a:r>
              <a:rPr lang="zh-TW" altLang="en-US" sz="2800" dirty="0">
                <a:latin typeface="細明體" panose="02020509000000000000" pitchFamily="49" charset="-120"/>
                <a:ea typeface="細明體" panose="02020509000000000000" pitchFamily="49" charset="-120"/>
              </a:rPr>
              <a:t>、</a:t>
            </a:r>
            <a:r>
              <a:rPr lang="en-US" altLang="zh-TW" sz="2800" dirty="0">
                <a:latin typeface="細明體" panose="02020509000000000000" pitchFamily="49" charset="-120"/>
                <a:ea typeface="細明體" panose="02020509000000000000" pitchFamily="49" charset="-120"/>
              </a:rPr>
              <a:t>IBM Modern mainframe</a:t>
            </a:r>
          </a:p>
          <a:p>
            <a:pPr>
              <a:lnSpc>
                <a:spcPct val="80000"/>
              </a:lnSpc>
            </a:pPr>
            <a:endParaRPr lang="en-US" altLang="zh-TW" sz="2800" dirty="0">
              <a:latin typeface="細明體" panose="02020509000000000000" pitchFamily="49" charset="-120"/>
              <a:ea typeface="細明體" panose="02020509000000000000" pitchFamily="49" charset="-120"/>
            </a:endParaRPr>
          </a:p>
          <a:p>
            <a:pPr>
              <a:lnSpc>
                <a:spcPct val="80000"/>
              </a:lnSpc>
            </a:pPr>
            <a:endParaRPr lang="zh-TW" altLang="en-US" dirty="0">
              <a:ea typeface="新細明體" panose="02020500000000000000" pitchFamily="18"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BC89F97-FA3D-3F44-6B81-AD66CC921024}"/>
              </a:ext>
            </a:extLst>
          </p:cNvPr>
          <p:cNvSpPr>
            <a:spLocks noGrp="1" noChangeArrowheads="1"/>
          </p:cNvSpPr>
          <p:nvPr>
            <p:ph type="title"/>
          </p:nvPr>
        </p:nvSpPr>
        <p:spPr>
          <a:xfrm>
            <a:off x="647700" y="188913"/>
            <a:ext cx="10553700" cy="838200"/>
          </a:xfrm>
        </p:spPr>
        <p:txBody>
          <a:bodyPr/>
          <a:lstStyle/>
          <a:p>
            <a:r>
              <a:rPr lang="en-US" altLang="zh-TW" sz="3200" dirty="0">
                <a:latin typeface="細明體" panose="02020509000000000000" pitchFamily="49" charset="-120"/>
                <a:ea typeface="細明體" panose="02020509000000000000" pitchFamily="49" charset="-120"/>
              </a:rPr>
              <a:t>1.8 Timeline of important development of modern computers</a:t>
            </a:r>
            <a:endParaRPr lang="zh-TW" altLang="en-US" sz="3200" dirty="0">
              <a:latin typeface="細明體" panose="02020509000000000000" pitchFamily="49" charset="-120"/>
              <a:ea typeface="細明體" panose="02020509000000000000" pitchFamily="49" charset="-120"/>
            </a:endParaRPr>
          </a:p>
        </p:txBody>
      </p:sp>
      <p:sp>
        <p:nvSpPr>
          <p:cNvPr id="47107" name="Rectangle 7">
            <a:extLst>
              <a:ext uri="{FF2B5EF4-FFF2-40B4-BE49-F238E27FC236}">
                <a16:creationId xmlns:a16="http://schemas.microsoft.com/office/drawing/2014/main" id="{E32DEE12-4E4A-5F82-1B87-9AB6EB1AA1E0}"/>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7108" name="Rectangle 11">
            <a:extLst>
              <a:ext uri="{FF2B5EF4-FFF2-40B4-BE49-F238E27FC236}">
                <a16:creationId xmlns:a16="http://schemas.microsoft.com/office/drawing/2014/main" id="{7A644690-105F-B6B6-140A-5908CC7CE241}"/>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7109" name="Rectangle 50">
            <a:extLst>
              <a:ext uri="{FF2B5EF4-FFF2-40B4-BE49-F238E27FC236}">
                <a16:creationId xmlns:a16="http://schemas.microsoft.com/office/drawing/2014/main" id="{E039AC32-D318-623A-E3F2-749BBBFC1F10}"/>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7110" name="Rectangle 54">
            <a:extLst>
              <a:ext uri="{FF2B5EF4-FFF2-40B4-BE49-F238E27FC236}">
                <a16:creationId xmlns:a16="http://schemas.microsoft.com/office/drawing/2014/main" id="{F5D28053-BFBE-B343-1E86-00E90DF4897D}"/>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7111" name="Rectangle 58">
            <a:extLst>
              <a:ext uri="{FF2B5EF4-FFF2-40B4-BE49-F238E27FC236}">
                <a16:creationId xmlns:a16="http://schemas.microsoft.com/office/drawing/2014/main" id="{23EFD1C3-698D-14BF-6818-31B12180666B}"/>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57453" name="Group 109">
            <a:extLst>
              <a:ext uri="{FF2B5EF4-FFF2-40B4-BE49-F238E27FC236}">
                <a16:creationId xmlns:a16="http://schemas.microsoft.com/office/drawing/2014/main" id="{C57BF659-29ED-FCFC-468A-DC98980F1989}"/>
              </a:ext>
            </a:extLst>
          </p:cNvPr>
          <p:cNvGraphicFramePr>
            <a:graphicFrameLocks noGrp="1"/>
          </p:cNvGraphicFramePr>
          <p:nvPr>
            <p:extLst>
              <p:ext uri="{D42A27DB-BD31-4B8C-83A1-F6EECF244321}">
                <p14:modId xmlns:p14="http://schemas.microsoft.com/office/powerpoint/2010/main" val="2717582163"/>
              </p:ext>
            </p:extLst>
          </p:nvPr>
        </p:nvGraphicFramePr>
        <p:xfrm>
          <a:off x="1085850" y="1411289"/>
          <a:ext cx="8896350" cy="4953635"/>
        </p:xfrm>
        <a:graphic>
          <a:graphicData uri="http://schemas.openxmlformats.org/drawingml/2006/table">
            <a:tbl>
              <a:tblPr/>
              <a:tblGrid>
                <a:gridCol w="2374900">
                  <a:extLst>
                    <a:ext uri="{9D8B030D-6E8A-4147-A177-3AD203B41FA5}">
                      <a16:colId xmlns:a16="http://schemas.microsoft.com/office/drawing/2014/main" val="20000"/>
                    </a:ext>
                  </a:extLst>
                </a:gridCol>
                <a:gridCol w="2422151">
                  <a:extLst>
                    <a:ext uri="{9D8B030D-6E8A-4147-A177-3AD203B41FA5}">
                      <a16:colId xmlns:a16="http://schemas.microsoft.com/office/drawing/2014/main" val="20001"/>
                    </a:ext>
                  </a:extLst>
                </a:gridCol>
                <a:gridCol w="4099299">
                  <a:extLst>
                    <a:ext uri="{9D8B030D-6E8A-4147-A177-3AD203B41FA5}">
                      <a16:colId xmlns:a16="http://schemas.microsoft.com/office/drawing/2014/main" val="20002"/>
                    </a:ext>
                  </a:extLst>
                </a:gridCol>
              </a:tblGrid>
              <a:tr h="1374775">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1946</a:t>
                      </a: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a:t>
                      </a: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First</a:t>
                      </a:r>
                      <a:r>
                        <a:rPr lang="en-US" altLang="zh-TW" sz="1400" b="0" i="0" kern="1200" dirty="0">
                          <a:solidFill>
                            <a:schemeClr val="tx2"/>
                          </a:solidFill>
                          <a:effectLst/>
                          <a:latin typeface="Franklin Gothic Book" panose="020B0503020102020204" pitchFamily="34" charset="0"/>
                          <a:ea typeface="+mn-ea"/>
                          <a:cs typeface="+mn-cs"/>
                        </a:rPr>
                        <a:t> generation</a:t>
                      </a: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2800" b="0" i="0" u="none" strike="noStrike" cap="none" normalizeH="0" baseline="0">
                        <a:ln>
                          <a:noFill/>
                        </a:ln>
                        <a:solidFill>
                          <a:schemeClr val="tx2"/>
                        </a:solidFill>
                        <a:effectLst/>
                        <a:latin typeface="Franklin Gothic Book" panose="020B05030201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400" b="0" i="0" kern="1200" dirty="0">
                          <a:solidFill>
                            <a:schemeClr val="tx2"/>
                          </a:solidFill>
                          <a:effectLst/>
                          <a:latin typeface="Franklin Gothic Book" panose="020B0503020102020204" pitchFamily="34" charset="0"/>
                          <a:ea typeface="+mn-ea"/>
                          <a:cs typeface="+mn-cs"/>
                        </a:rPr>
                        <a:t>ENIAC was invented, mainly made of vacuum tubes, and the program was executed in the form of a switch, capable of performing 5,000 addition/subtraction operations per second</a:t>
                      </a:r>
                      <a:endParaRPr kumimoji="0" lang="zh-TW" altLang="en-US" sz="14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36700">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1954</a:t>
                      </a: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a:t>
                      </a: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2th</a:t>
                      </a:r>
                      <a:r>
                        <a:rPr lang="en-US" altLang="zh-TW" sz="1600" b="0" i="0" kern="1200" dirty="0">
                          <a:solidFill>
                            <a:schemeClr val="tx2"/>
                          </a:solidFill>
                          <a:effectLst/>
                          <a:latin typeface="Franklin Gothic Book" panose="020B0503020102020204" pitchFamily="34" charset="0"/>
                          <a:ea typeface="+mn-ea"/>
                          <a:cs typeface="+mn-cs"/>
                        </a:rPr>
                        <a:t> generation</a:t>
                      </a: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dirty="0">
                        <a:ln>
                          <a:noFill/>
                        </a:ln>
                        <a:solidFill>
                          <a:schemeClr val="tx2"/>
                        </a:solidFill>
                        <a:effectLst/>
                        <a:latin typeface="Franklin Gothic Book" panose="020B05030201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800" b="0" i="0" kern="1200" dirty="0">
                          <a:solidFill>
                            <a:schemeClr val="tx2"/>
                          </a:solidFill>
                          <a:effectLst/>
                          <a:latin typeface="Franklin Gothic Book" panose="020B0503020102020204" pitchFamily="34" charset="0"/>
                          <a:ea typeface="+mn-ea"/>
                          <a:cs typeface="+mn-cs"/>
                        </a:rPr>
                        <a:t>The transistor was invented, and after that, computer development began to enter the second generation</a:t>
                      </a:r>
                      <a:endParaRPr kumimoji="0" lang="zh-TW" altLang="en-US" sz="18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1925">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1964</a:t>
                      </a:r>
                    </a:p>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a:t>
                      </a:r>
                      <a:r>
                        <a:rPr lang="en-US" altLang="zh-TW" sz="1800" b="0" i="0" kern="1200" dirty="0">
                          <a:solidFill>
                            <a:schemeClr val="tx2"/>
                          </a:solidFill>
                          <a:effectLst/>
                          <a:latin typeface="Franklin Gothic Book" panose="020B0503020102020204" pitchFamily="34" charset="0"/>
                          <a:ea typeface="+mn-ea"/>
                          <a:cs typeface="+mn-cs"/>
                        </a:rPr>
                        <a:t>3rd generation</a:t>
                      </a: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dirty="0">
                        <a:ln>
                          <a:noFill/>
                        </a:ln>
                        <a:solidFill>
                          <a:schemeClr val="tx2"/>
                        </a:solidFill>
                        <a:effectLst/>
                        <a:latin typeface="Franklin Gothic Book" panose="020B05030201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tx2"/>
                          </a:solidFill>
                          <a:effectLst/>
                          <a:latin typeface="Franklin Gothic Book" panose="020B0503020102020204" pitchFamily="34" charset="0"/>
                          <a:ea typeface="+mn-ea"/>
                          <a:cs typeface="+mn-cs"/>
                        </a:rPr>
                        <a:t>IBM launched the System/360 computer, which can work with 40 peripherals at the same time. In addition, the BASIC language has also developed successfully in this year, with the advantage of being easy to learn and easy to use. IBM's System/360 computer is also typical of the third generation of computers</a:t>
                      </a:r>
                      <a:endPar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7130" name="Rectangle 111">
            <a:extLst>
              <a:ext uri="{FF2B5EF4-FFF2-40B4-BE49-F238E27FC236}">
                <a16:creationId xmlns:a16="http://schemas.microsoft.com/office/drawing/2014/main" id="{02517183-6F17-565D-456A-E007356EE728}"/>
              </a:ext>
            </a:extLst>
          </p:cNvPr>
          <p:cNvSpPr>
            <a:spLocks noChangeArrowheads="1"/>
          </p:cNvSpPr>
          <p:nvPr/>
        </p:nvSpPr>
        <p:spPr bwMode="auto">
          <a:xfrm>
            <a:off x="1524001" y="2663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7131" name="Object 110">
            <a:extLst>
              <a:ext uri="{FF2B5EF4-FFF2-40B4-BE49-F238E27FC236}">
                <a16:creationId xmlns:a16="http://schemas.microsoft.com/office/drawing/2014/main" id="{7B340A36-8D30-8561-9AC8-CCD81969616A}"/>
              </a:ext>
            </a:extLst>
          </p:cNvPr>
          <p:cNvGraphicFramePr>
            <a:graphicFrameLocks noChangeAspect="1"/>
          </p:cNvGraphicFramePr>
          <p:nvPr/>
        </p:nvGraphicFramePr>
        <p:xfrm>
          <a:off x="4465638" y="1490663"/>
          <a:ext cx="1128712" cy="1219200"/>
        </p:xfrm>
        <a:graphic>
          <a:graphicData uri="http://schemas.openxmlformats.org/presentationml/2006/ole">
            <mc:AlternateContent xmlns:mc="http://schemas.openxmlformats.org/markup-compatibility/2006">
              <mc:Choice xmlns:v="urn:schemas-microsoft-com:vml" Requires="v">
                <p:oleObj name="圖片" r:id="rId2" imgW="1075944" imgH="1162812" progId="Word.Picture.8">
                  <p:embed/>
                </p:oleObj>
              </mc:Choice>
              <mc:Fallback>
                <p:oleObj name="圖片" r:id="rId2" imgW="1075944" imgH="1162812" progId="Word.Picture.8">
                  <p:embed/>
                  <p:pic>
                    <p:nvPicPr>
                      <p:cNvPr id="47131" name="Object 110">
                        <a:extLst>
                          <a:ext uri="{FF2B5EF4-FFF2-40B4-BE49-F238E27FC236}">
                            <a16:creationId xmlns:a16="http://schemas.microsoft.com/office/drawing/2014/main" id="{7B340A36-8D30-8561-9AC8-CCD81969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638" y="1490663"/>
                        <a:ext cx="11287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32" name="Rectangle 113">
            <a:extLst>
              <a:ext uri="{FF2B5EF4-FFF2-40B4-BE49-F238E27FC236}">
                <a16:creationId xmlns:a16="http://schemas.microsoft.com/office/drawing/2014/main" id="{6EBFD382-E282-9815-A14E-83B33CEEB50F}"/>
              </a:ext>
            </a:extLst>
          </p:cNvPr>
          <p:cNvSpPr>
            <a:spLocks noChangeArrowheads="1"/>
          </p:cNvSpPr>
          <p:nvPr/>
        </p:nvSpPr>
        <p:spPr bwMode="auto">
          <a:xfrm>
            <a:off x="1524001" y="25632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7133" name="Rectangle 115">
            <a:extLst>
              <a:ext uri="{FF2B5EF4-FFF2-40B4-BE49-F238E27FC236}">
                <a16:creationId xmlns:a16="http://schemas.microsoft.com/office/drawing/2014/main" id="{256F80E2-EB39-A2AC-0E46-E9A4D29265D6}"/>
              </a:ext>
            </a:extLst>
          </p:cNvPr>
          <p:cNvSpPr>
            <a:spLocks noChangeArrowheads="1"/>
          </p:cNvSpPr>
          <p:nvPr/>
        </p:nvSpPr>
        <p:spPr bwMode="auto">
          <a:xfrm>
            <a:off x="1524001" y="2739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pic>
        <p:nvPicPr>
          <p:cNvPr id="47134" name="圖片 3">
            <a:extLst>
              <a:ext uri="{FF2B5EF4-FFF2-40B4-BE49-F238E27FC236}">
                <a16:creationId xmlns:a16="http://schemas.microsoft.com/office/drawing/2014/main" id="{BAD58956-7AE2-E190-1FD7-395C78774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639" y="3036888"/>
            <a:ext cx="10239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5" name="圖片 4">
            <a:extLst>
              <a:ext uri="{FF2B5EF4-FFF2-40B4-BE49-F238E27FC236}">
                <a16:creationId xmlns:a16="http://schemas.microsoft.com/office/drawing/2014/main" id="{5B3409B6-A279-11B8-0922-875230435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779964"/>
            <a:ext cx="152558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FF8688B-49BB-B490-7444-173C10006124}"/>
              </a:ext>
            </a:extLst>
          </p:cNvPr>
          <p:cNvSpPr>
            <a:spLocks noGrp="1" noChangeArrowheads="1"/>
          </p:cNvSpPr>
          <p:nvPr>
            <p:ph type="title"/>
          </p:nvPr>
        </p:nvSpPr>
        <p:spPr>
          <a:xfrm>
            <a:off x="1905000" y="34925"/>
            <a:ext cx="8686800" cy="731838"/>
          </a:xfrm>
        </p:spPr>
        <p:txBody>
          <a:bodyPr/>
          <a:lstStyle/>
          <a:p>
            <a:r>
              <a:rPr lang="en-US" altLang="zh-TW" sz="2800">
                <a:latin typeface="細明體" panose="02020509000000000000" pitchFamily="49" charset="-120"/>
                <a:ea typeface="細明體" panose="02020509000000000000" pitchFamily="49" charset="-120"/>
              </a:rPr>
              <a:t>1.8 </a:t>
            </a:r>
            <a:r>
              <a:rPr lang="en-US" altLang="zh-TW" sz="2000">
                <a:latin typeface="細明體" panose="02020509000000000000" pitchFamily="49" charset="-120"/>
                <a:ea typeface="細明體" panose="02020509000000000000" pitchFamily="49" charset="-120"/>
              </a:rPr>
              <a:t>Timeline of important development of modern computers</a:t>
            </a:r>
            <a:endParaRPr lang="zh-TW" altLang="en-US" sz="2000">
              <a:latin typeface="Times New Roman" panose="02020603050405020304" pitchFamily="18" charset="0"/>
              <a:ea typeface="標楷體" panose="03000509000000000000" pitchFamily="65" charset="-120"/>
            </a:endParaRPr>
          </a:p>
        </p:txBody>
      </p:sp>
      <p:sp>
        <p:nvSpPr>
          <p:cNvPr id="48131" name="Rectangle 3">
            <a:extLst>
              <a:ext uri="{FF2B5EF4-FFF2-40B4-BE49-F238E27FC236}">
                <a16:creationId xmlns:a16="http://schemas.microsoft.com/office/drawing/2014/main" id="{AEBC27EC-4C41-8B5A-7033-E768173DB75F}"/>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32" name="Rectangle 4">
            <a:extLst>
              <a:ext uri="{FF2B5EF4-FFF2-40B4-BE49-F238E27FC236}">
                <a16:creationId xmlns:a16="http://schemas.microsoft.com/office/drawing/2014/main" id="{94DCCA00-1FE6-ADB8-39A5-F4ACFE13DCF4}"/>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33" name="Rectangle 5">
            <a:extLst>
              <a:ext uri="{FF2B5EF4-FFF2-40B4-BE49-F238E27FC236}">
                <a16:creationId xmlns:a16="http://schemas.microsoft.com/office/drawing/2014/main" id="{1782A2C9-BF3D-EB1B-9EB4-73DBCBE84122}"/>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34" name="Rectangle 6">
            <a:extLst>
              <a:ext uri="{FF2B5EF4-FFF2-40B4-BE49-F238E27FC236}">
                <a16:creationId xmlns:a16="http://schemas.microsoft.com/office/drawing/2014/main" id="{507CB2A7-3E1B-83D0-3AF0-52A5C4D6A4DB}"/>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35" name="Rectangle 7">
            <a:extLst>
              <a:ext uri="{FF2B5EF4-FFF2-40B4-BE49-F238E27FC236}">
                <a16:creationId xmlns:a16="http://schemas.microsoft.com/office/drawing/2014/main" id="{9254DAF7-171B-CBA8-0F61-EAAF8402A07C}"/>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61495" name="Group 55">
            <a:extLst>
              <a:ext uri="{FF2B5EF4-FFF2-40B4-BE49-F238E27FC236}">
                <a16:creationId xmlns:a16="http://schemas.microsoft.com/office/drawing/2014/main" id="{092B9283-BBBF-BFBB-4CBC-77AF0CBF08B6}"/>
              </a:ext>
            </a:extLst>
          </p:cNvPr>
          <p:cNvGraphicFramePr>
            <a:graphicFrameLocks noGrp="1"/>
          </p:cNvGraphicFramePr>
          <p:nvPr>
            <p:extLst>
              <p:ext uri="{D42A27DB-BD31-4B8C-83A1-F6EECF244321}">
                <p14:modId xmlns:p14="http://schemas.microsoft.com/office/powerpoint/2010/main" val="1619238560"/>
              </p:ext>
            </p:extLst>
          </p:nvPr>
        </p:nvGraphicFramePr>
        <p:xfrm>
          <a:off x="882651" y="755650"/>
          <a:ext cx="8918576" cy="6059488"/>
        </p:xfrm>
        <a:graphic>
          <a:graphicData uri="http://schemas.openxmlformats.org/drawingml/2006/table">
            <a:tbl>
              <a:tblPr/>
              <a:tblGrid>
                <a:gridCol w="2533649">
                  <a:extLst>
                    <a:ext uri="{9D8B030D-6E8A-4147-A177-3AD203B41FA5}">
                      <a16:colId xmlns:a16="http://schemas.microsoft.com/office/drawing/2014/main" val="20000"/>
                    </a:ext>
                  </a:extLst>
                </a:gridCol>
                <a:gridCol w="2911128">
                  <a:extLst>
                    <a:ext uri="{9D8B030D-6E8A-4147-A177-3AD203B41FA5}">
                      <a16:colId xmlns:a16="http://schemas.microsoft.com/office/drawing/2014/main" val="20001"/>
                    </a:ext>
                  </a:extLst>
                </a:gridCol>
                <a:gridCol w="3473799">
                  <a:extLst>
                    <a:ext uri="{9D8B030D-6E8A-4147-A177-3AD203B41FA5}">
                      <a16:colId xmlns:a16="http://schemas.microsoft.com/office/drawing/2014/main" val="20002"/>
                    </a:ext>
                  </a:extLst>
                </a:gridCol>
              </a:tblGrid>
              <a:tr h="1463044">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a:ln>
                            <a:noFill/>
                          </a:ln>
                          <a:solidFill>
                            <a:schemeClr val="tx2"/>
                          </a:solidFill>
                          <a:effectLst/>
                          <a:latin typeface="Times New Roman" panose="02020603050405020304" pitchFamily="18" charset="0"/>
                          <a:ea typeface="標楷體" panose="03000509000000000000" pitchFamily="65" charset="-120"/>
                        </a:rPr>
                        <a:t>1971</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dirty="0">
                        <a:ln>
                          <a:noFill/>
                        </a:ln>
                        <a:solidFill>
                          <a:schemeClr val="tx2"/>
                        </a:solidFill>
                        <a:effectLst/>
                        <a:latin typeface="Franklin Gothic Book" panose="020B0503020102020204" pitchFamily="34"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800" b="0" i="0" kern="1200" dirty="0">
                          <a:solidFill>
                            <a:schemeClr val="tx2"/>
                          </a:solidFill>
                          <a:effectLst/>
                          <a:latin typeface="Franklin Gothic Book" panose="020B0503020102020204" pitchFamily="34" charset="0"/>
                          <a:ea typeface="+mn-ea"/>
                          <a:cs typeface="+mn-cs"/>
                        </a:rPr>
                        <a:t>Intel launched its first processor, the 4004, which had 2,250 transistors and could execute 60,000 lines of instruction per second</a:t>
                      </a:r>
                      <a:endParaRPr kumimoji="0" lang="zh-TW" altLang="en-US" sz="18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66549">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1974</a:t>
                      </a: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a:t>
                      </a:r>
                      <a:r>
                        <a:rPr lang="en-US" altLang="zh-TW" sz="1600" b="0" i="0" kern="1200" dirty="0">
                          <a:solidFill>
                            <a:schemeClr val="tx2"/>
                          </a:solidFill>
                          <a:effectLst/>
                          <a:latin typeface="Franklin Gothic Book" panose="020B0503020102020204" pitchFamily="34" charset="0"/>
                          <a:ea typeface="+mn-ea"/>
                          <a:cs typeface="+mn-cs"/>
                        </a:rPr>
                        <a:t>Fourth generation</a:t>
                      </a:r>
                      <a:r>
                        <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 </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dirty="0">
                        <a:ln>
                          <a:noFill/>
                        </a:ln>
                        <a:solidFill>
                          <a:schemeClr val="tx2"/>
                        </a:solidFill>
                        <a:effectLst/>
                        <a:latin typeface="Franklin Gothic Book" panose="020B0503020102020204" pitchFamily="34"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rtl="0"/>
                      <a:r>
                        <a:rPr lang="en-US" altLang="zh-TW" sz="1600" b="0" kern="1200" dirty="0">
                          <a:solidFill>
                            <a:schemeClr val="tx2"/>
                          </a:solidFill>
                          <a:effectLst/>
                          <a:latin typeface="Franklin Gothic Book" panose="020B0503020102020204" pitchFamily="34" charset="0"/>
                          <a:ea typeface="+mn-ea"/>
                          <a:cs typeface="+mn-cs"/>
                        </a:rPr>
                        <a:t>Intel launched its first processor, the 4004, which had 2,250 transistors and could execute 60,000 lines of instruction per second</a:t>
                      </a:r>
                    </a:p>
                    <a:p>
                      <a:br>
                        <a:rPr lang="en-US" altLang="zh-TW" sz="2800" b="0" i="0" kern="1200" dirty="0">
                          <a:solidFill>
                            <a:schemeClr val="tx2"/>
                          </a:solidFill>
                          <a:effectLst/>
                          <a:latin typeface="Franklin Gothic Book" panose="020B0503020102020204" pitchFamily="34" charset="0"/>
                          <a:ea typeface="+mn-ea"/>
                          <a:cs typeface="+mn-cs"/>
                        </a:rPr>
                      </a:br>
                      <a:endPar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9895">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1976 </a:t>
                      </a: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a:ln>
                          <a:noFill/>
                        </a:ln>
                        <a:solidFill>
                          <a:schemeClr val="tx2"/>
                        </a:solidFill>
                        <a:effectLst/>
                        <a:latin typeface="Franklin Gothic Book" panose="020B0503020102020204" pitchFamily="34" charset="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tx2"/>
                          </a:solidFill>
                          <a:effectLst/>
                          <a:latin typeface="Franklin Gothic Book" panose="020B0503020102020204" pitchFamily="34" charset="0"/>
                          <a:ea typeface="+mn-ea"/>
                          <a:cs typeface="+mn-cs"/>
                        </a:rPr>
                        <a:t>Steve Wozniak and Steve Jobs developed Apple I in San Francisco, USA, and founded Apple. A year later, the company launched the second-generation machine, the Apple II, which had I/O interfaces such as keyboards, cassettes, and game sticks, and was a very popular computer at the time</a:t>
                      </a:r>
                      <a:endPar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8154" name="Rectangle 26">
            <a:extLst>
              <a:ext uri="{FF2B5EF4-FFF2-40B4-BE49-F238E27FC236}">
                <a16:creationId xmlns:a16="http://schemas.microsoft.com/office/drawing/2014/main" id="{1FAF1BF0-0710-06DE-410B-4DFA47E4FFE7}"/>
              </a:ext>
            </a:extLst>
          </p:cNvPr>
          <p:cNvSpPr>
            <a:spLocks noChangeArrowheads="1"/>
          </p:cNvSpPr>
          <p:nvPr/>
        </p:nvSpPr>
        <p:spPr bwMode="auto">
          <a:xfrm>
            <a:off x="1524001" y="2663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55" name="Rectangle 27">
            <a:extLst>
              <a:ext uri="{FF2B5EF4-FFF2-40B4-BE49-F238E27FC236}">
                <a16:creationId xmlns:a16="http://schemas.microsoft.com/office/drawing/2014/main" id="{EC59F3DA-D091-29DA-3DE2-BCE4871D67B2}"/>
              </a:ext>
            </a:extLst>
          </p:cNvPr>
          <p:cNvSpPr>
            <a:spLocks noChangeArrowheads="1"/>
          </p:cNvSpPr>
          <p:nvPr/>
        </p:nvSpPr>
        <p:spPr bwMode="auto">
          <a:xfrm>
            <a:off x="1524001" y="25632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56" name="Rectangle 28">
            <a:extLst>
              <a:ext uri="{FF2B5EF4-FFF2-40B4-BE49-F238E27FC236}">
                <a16:creationId xmlns:a16="http://schemas.microsoft.com/office/drawing/2014/main" id="{8EAD6E4F-B9B6-202F-5EC8-38635C221FBF}"/>
              </a:ext>
            </a:extLst>
          </p:cNvPr>
          <p:cNvSpPr>
            <a:spLocks noChangeArrowheads="1"/>
          </p:cNvSpPr>
          <p:nvPr/>
        </p:nvSpPr>
        <p:spPr bwMode="auto">
          <a:xfrm>
            <a:off x="1524001" y="2739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57" name="Rectangle 29">
            <a:extLst>
              <a:ext uri="{FF2B5EF4-FFF2-40B4-BE49-F238E27FC236}">
                <a16:creationId xmlns:a16="http://schemas.microsoft.com/office/drawing/2014/main" id="{4FF34F5B-92F0-62CC-B6C8-5CDF0CF4038B}"/>
              </a:ext>
            </a:extLst>
          </p:cNvPr>
          <p:cNvSpPr>
            <a:spLocks noChangeArrowheads="1"/>
          </p:cNvSpPr>
          <p:nvPr/>
        </p:nvSpPr>
        <p:spPr bwMode="auto">
          <a:xfrm>
            <a:off x="1524001" y="2739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58" name="Rectangle 30">
            <a:extLst>
              <a:ext uri="{FF2B5EF4-FFF2-40B4-BE49-F238E27FC236}">
                <a16:creationId xmlns:a16="http://schemas.microsoft.com/office/drawing/2014/main" id="{BAA27241-68E2-1C1E-B851-37AA6BCB22D1}"/>
              </a:ext>
            </a:extLst>
          </p:cNvPr>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59" name="Rectangle 31">
            <a:extLst>
              <a:ext uri="{FF2B5EF4-FFF2-40B4-BE49-F238E27FC236}">
                <a16:creationId xmlns:a16="http://schemas.microsoft.com/office/drawing/2014/main" id="{A29188CE-5261-540B-0AA3-7E0B1A45B4D5}"/>
              </a:ext>
            </a:extLst>
          </p:cNvPr>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0" name="Rectangle 32">
            <a:extLst>
              <a:ext uri="{FF2B5EF4-FFF2-40B4-BE49-F238E27FC236}">
                <a16:creationId xmlns:a16="http://schemas.microsoft.com/office/drawing/2014/main" id="{F50825C8-089F-5E68-78DC-A0481A9E9EC5}"/>
              </a:ext>
            </a:extLst>
          </p:cNvPr>
          <p:cNvSpPr>
            <a:spLocks noChangeArrowheads="1"/>
          </p:cNvSpPr>
          <p:nvPr/>
        </p:nvSpPr>
        <p:spPr bwMode="auto">
          <a:xfrm>
            <a:off x="1524001" y="28490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1" name="Rectangle 33">
            <a:extLst>
              <a:ext uri="{FF2B5EF4-FFF2-40B4-BE49-F238E27FC236}">
                <a16:creationId xmlns:a16="http://schemas.microsoft.com/office/drawing/2014/main" id="{D2ED6C35-048B-17F9-BEBD-8ECCCB591406}"/>
              </a:ext>
            </a:extLst>
          </p:cNvPr>
          <p:cNvSpPr>
            <a:spLocks noChangeArrowheads="1"/>
          </p:cNvSpPr>
          <p:nvPr/>
        </p:nvSpPr>
        <p:spPr bwMode="auto">
          <a:xfrm>
            <a:off x="1524001" y="28395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2" name="Rectangle 34">
            <a:extLst>
              <a:ext uri="{FF2B5EF4-FFF2-40B4-BE49-F238E27FC236}">
                <a16:creationId xmlns:a16="http://schemas.microsoft.com/office/drawing/2014/main" id="{BAC3B635-4896-64CF-0B73-5D4D3C0E97FB}"/>
              </a:ext>
            </a:extLst>
          </p:cNvPr>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3" name="Rectangle 35">
            <a:extLst>
              <a:ext uri="{FF2B5EF4-FFF2-40B4-BE49-F238E27FC236}">
                <a16:creationId xmlns:a16="http://schemas.microsoft.com/office/drawing/2014/main" id="{DEBA565D-9B88-058F-78AF-087772CB125B}"/>
              </a:ext>
            </a:extLst>
          </p:cNvPr>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4" name="Rectangle 36">
            <a:extLst>
              <a:ext uri="{FF2B5EF4-FFF2-40B4-BE49-F238E27FC236}">
                <a16:creationId xmlns:a16="http://schemas.microsoft.com/office/drawing/2014/main" id="{C52B41BB-E6D3-EB7F-7588-787D3C6D98F8}"/>
              </a:ext>
            </a:extLst>
          </p:cNvPr>
          <p:cNvSpPr>
            <a:spLocks noChangeArrowheads="1"/>
          </p:cNvSpPr>
          <p:nvPr/>
        </p:nvSpPr>
        <p:spPr bwMode="auto">
          <a:xfrm>
            <a:off x="1524001" y="2806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5" name="Rectangle 38">
            <a:extLst>
              <a:ext uri="{FF2B5EF4-FFF2-40B4-BE49-F238E27FC236}">
                <a16:creationId xmlns:a16="http://schemas.microsoft.com/office/drawing/2014/main" id="{C7B93175-328A-08DF-A2F4-D27C1CD65FE4}"/>
              </a:ext>
            </a:extLst>
          </p:cNvPr>
          <p:cNvSpPr>
            <a:spLocks noChangeArrowheads="1"/>
          </p:cNvSpPr>
          <p:nvPr/>
        </p:nvSpPr>
        <p:spPr bwMode="auto">
          <a:xfrm>
            <a:off x="1524001" y="2825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6" name="Rectangle 40">
            <a:extLst>
              <a:ext uri="{FF2B5EF4-FFF2-40B4-BE49-F238E27FC236}">
                <a16:creationId xmlns:a16="http://schemas.microsoft.com/office/drawing/2014/main" id="{BA15F975-A35D-9075-E2EE-5D307A0E4425}"/>
              </a:ext>
            </a:extLst>
          </p:cNvPr>
          <p:cNvSpPr>
            <a:spLocks noChangeArrowheads="1"/>
          </p:cNvSpPr>
          <p:nvPr/>
        </p:nvSpPr>
        <p:spPr bwMode="auto">
          <a:xfrm>
            <a:off x="1524001" y="27633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8167" name="Rectangle 43">
            <a:extLst>
              <a:ext uri="{FF2B5EF4-FFF2-40B4-BE49-F238E27FC236}">
                <a16:creationId xmlns:a16="http://schemas.microsoft.com/office/drawing/2014/main" id="{67A96978-E402-77B5-4CB6-1AE6058758C3}"/>
              </a:ext>
            </a:extLst>
          </p:cNvPr>
          <p:cNvSpPr>
            <a:spLocks noChangeArrowheads="1"/>
          </p:cNvSpPr>
          <p:nvPr/>
        </p:nvSpPr>
        <p:spPr bwMode="auto">
          <a:xfrm>
            <a:off x="1524001" y="28728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8168" name="Object 42">
            <a:extLst>
              <a:ext uri="{FF2B5EF4-FFF2-40B4-BE49-F238E27FC236}">
                <a16:creationId xmlns:a16="http://schemas.microsoft.com/office/drawing/2014/main" id="{EC62DCAB-1FD6-5DF6-EE56-8EC417103A8D}"/>
              </a:ext>
            </a:extLst>
          </p:cNvPr>
          <p:cNvGraphicFramePr>
            <a:graphicFrameLocks noChangeAspect="1"/>
          </p:cNvGraphicFramePr>
          <p:nvPr/>
        </p:nvGraphicFramePr>
        <p:xfrm>
          <a:off x="4578351" y="950914"/>
          <a:ext cx="1076325" cy="1036637"/>
        </p:xfrm>
        <a:graphic>
          <a:graphicData uri="http://schemas.openxmlformats.org/presentationml/2006/ole">
            <mc:AlternateContent xmlns:mc="http://schemas.openxmlformats.org/markup-compatibility/2006">
              <mc:Choice xmlns:v="urn:schemas-microsoft-com:vml" Requires="v">
                <p:oleObj name="PhotoImpact" r:id="rId2" imgW="771146" imgH="743399" progId="PI3.Image">
                  <p:embed/>
                </p:oleObj>
              </mc:Choice>
              <mc:Fallback>
                <p:oleObj name="PhotoImpact" r:id="rId2" imgW="771146" imgH="743399" progId="PI3.Image">
                  <p:embed/>
                  <p:pic>
                    <p:nvPicPr>
                      <p:cNvPr id="48168" name="Object 42">
                        <a:extLst>
                          <a:ext uri="{FF2B5EF4-FFF2-40B4-BE49-F238E27FC236}">
                            <a16:creationId xmlns:a16="http://schemas.microsoft.com/office/drawing/2014/main" id="{EC62DCAB-1FD6-5DF6-EE56-8EC417103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1" y="950914"/>
                        <a:ext cx="1076325"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69" name="Rectangle 47">
            <a:extLst>
              <a:ext uri="{FF2B5EF4-FFF2-40B4-BE49-F238E27FC236}">
                <a16:creationId xmlns:a16="http://schemas.microsoft.com/office/drawing/2014/main" id="{025128DD-4C3A-87CE-5B83-030EF8F29728}"/>
              </a:ext>
            </a:extLst>
          </p:cNvPr>
          <p:cNvSpPr>
            <a:spLocks noChangeArrowheads="1"/>
          </p:cNvSpPr>
          <p:nvPr/>
        </p:nvSpPr>
        <p:spPr bwMode="auto">
          <a:xfrm>
            <a:off x="1524001" y="29823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8170" name="Object 46">
            <a:extLst>
              <a:ext uri="{FF2B5EF4-FFF2-40B4-BE49-F238E27FC236}">
                <a16:creationId xmlns:a16="http://schemas.microsoft.com/office/drawing/2014/main" id="{C1BA1D79-16B3-1908-01A3-29D145E330B8}"/>
              </a:ext>
            </a:extLst>
          </p:cNvPr>
          <p:cNvGraphicFramePr>
            <a:graphicFrameLocks noChangeAspect="1"/>
          </p:cNvGraphicFramePr>
          <p:nvPr/>
        </p:nvGraphicFramePr>
        <p:xfrm>
          <a:off x="4238626" y="2833688"/>
          <a:ext cx="1857375" cy="627062"/>
        </p:xfrm>
        <a:graphic>
          <a:graphicData uri="http://schemas.openxmlformats.org/presentationml/2006/ole">
            <mc:AlternateContent xmlns:mc="http://schemas.openxmlformats.org/markup-compatibility/2006">
              <mc:Choice xmlns:v="urn:schemas-microsoft-com:vml" Requires="v">
                <p:oleObj name="PhotoImpact" r:id="rId4" imgW="1554483" imgH="527037" progId="PI3.Image">
                  <p:embed/>
                </p:oleObj>
              </mc:Choice>
              <mc:Fallback>
                <p:oleObj name="PhotoImpact" r:id="rId4" imgW="1554483" imgH="527037" progId="PI3.Image">
                  <p:embed/>
                  <p:pic>
                    <p:nvPicPr>
                      <p:cNvPr id="48170" name="Object 46">
                        <a:extLst>
                          <a:ext uri="{FF2B5EF4-FFF2-40B4-BE49-F238E27FC236}">
                            <a16:creationId xmlns:a16="http://schemas.microsoft.com/office/drawing/2014/main" id="{C1BA1D79-16B3-1908-01A3-29D145E33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26" y="2833688"/>
                        <a:ext cx="185737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71" name="Rectangle 51">
            <a:extLst>
              <a:ext uri="{FF2B5EF4-FFF2-40B4-BE49-F238E27FC236}">
                <a16:creationId xmlns:a16="http://schemas.microsoft.com/office/drawing/2014/main" id="{FC3ABBC3-278D-2865-D733-DB590927A130}"/>
              </a:ext>
            </a:extLst>
          </p:cNvPr>
          <p:cNvSpPr>
            <a:spLocks noChangeArrowheads="1"/>
          </p:cNvSpPr>
          <p:nvPr/>
        </p:nvSpPr>
        <p:spPr bwMode="auto">
          <a:xfrm>
            <a:off x="1524001" y="2577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8172" name="Object 50">
            <a:extLst>
              <a:ext uri="{FF2B5EF4-FFF2-40B4-BE49-F238E27FC236}">
                <a16:creationId xmlns:a16="http://schemas.microsoft.com/office/drawing/2014/main" id="{5563595E-78CC-67C5-9F05-C7A3AA0E524F}"/>
              </a:ext>
            </a:extLst>
          </p:cNvPr>
          <p:cNvGraphicFramePr>
            <a:graphicFrameLocks noChangeAspect="1"/>
          </p:cNvGraphicFramePr>
          <p:nvPr/>
        </p:nvGraphicFramePr>
        <p:xfrm>
          <a:off x="4495801" y="4848225"/>
          <a:ext cx="1241425" cy="1524000"/>
        </p:xfrm>
        <a:graphic>
          <a:graphicData uri="http://schemas.openxmlformats.org/presentationml/2006/ole">
            <mc:AlternateContent xmlns:mc="http://schemas.openxmlformats.org/markup-compatibility/2006">
              <mc:Choice xmlns:v="urn:schemas-microsoft-com:vml" Requires="v">
                <p:oleObj name="圖片" r:id="rId6" imgW="1086612" imgH="1333500" progId="Word.Picture.8">
                  <p:embed/>
                </p:oleObj>
              </mc:Choice>
              <mc:Fallback>
                <p:oleObj name="圖片" r:id="rId6" imgW="1086612" imgH="1333500" progId="Word.Picture.8">
                  <p:embed/>
                  <p:pic>
                    <p:nvPicPr>
                      <p:cNvPr id="48172" name="Object 50">
                        <a:extLst>
                          <a:ext uri="{FF2B5EF4-FFF2-40B4-BE49-F238E27FC236}">
                            <a16:creationId xmlns:a16="http://schemas.microsoft.com/office/drawing/2014/main" id="{5563595E-78CC-67C5-9F05-C7A3AA0E52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1" y="4848225"/>
                        <a:ext cx="1241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A65E5E5-66D2-0B41-BA58-425B1A3FE60E}"/>
              </a:ext>
            </a:extLst>
          </p:cNvPr>
          <p:cNvSpPr>
            <a:spLocks noGrp="1" noChangeArrowheads="1"/>
          </p:cNvSpPr>
          <p:nvPr>
            <p:ph type="title"/>
          </p:nvPr>
        </p:nvSpPr>
        <p:spPr/>
        <p:txBody>
          <a:bodyPr/>
          <a:lstStyle/>
          <a:p>
            <a:r>
              <a:rPr lang="en-US" altLang="zh-TW" sz="2000">
                <a:latin typeface="細明體" panose="02020509000000000000" pitchFamily="49" charset="-120"/>
                <a:ea typeface="細明體" panose="02020509000000000000" pitchFamily="49" charset="-120"/>
              </a:rPr>
              <a:t>1.8 Timeline of important development of modern computers</a:t>
            </a:r>
            <a:endParaRPr lang="zh-TW" altLang="en-US" sz="2000">
              <a:latin typeface="Times New Roman" panose="02020603050405020304" pitchFamily="18" charset="0"/>
              <a:ea typeface="標楷體" panose="03000509000000000000" pitchFamily="65" charset="-120"/>
            </a:endParaRPr>
          </a:p>
        </p:txBody>
      </p:sp>
      <p:sp>
        <p:nvSpPr>
          <p:cNvPr id="49155" name="Rectangle 3">
            <a:extLst>
              <a:ext uri="{FF2B5EF4-FFF2-40B4-BE49-F238E27FC236}">
                <a16:creationId xmlns:a16="http://schemas.microsoft.com/office/drawing/2014/main" id="{A59338EB-BBEB-C8A9-4D43-36DD261059C1}"/>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56" name="Rectangle 4">
            <a:extLst>
              <a:ext uri="{FF2B5EF4-FFF2-40B4-BE49-F238E27FC236}">
                <a16:creationId xmlns:a16="http://schemas.microsoft.com/office/drawing/2014/main" id="{6BE2622D-374A-2758-F572-719B342B705A}"/>
              </a:ext>
            </a:extLst>
          </p:cNvPr>
          <p:cNvSpPr>
            <a:spLocks noChangeArrowheads="1"/>
          </p:cNvSpPr>
          <p:nvPr/>
        </p:nvSpPr>
        <p:spPr bwMode="auto">
          <a:xfrm>
            <a:off x="2632076" y="2379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57" name="Rectangle 5">
            <a:extLst>
              <a:ext uri="{FF2B5EF4-FFF2-40B4-BE49-F238E27FC236}">
                <a16:creationId xmlns:a16="http://schemas.microsoft.com/office/drawing/2014/main" id="{FF7E6509-0FDA-BD1A-921A-08A3EBFFB72C}"/>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58" name="Rectangle 6">
            <a:extLst>
              <a:ext uri="{FF2B5EF4-FFF2-40B4-BE49-F238E27FC236}">
                <a16:creationId xmlns:a16="http://schemas.microsoft.com/office/drawing/2014/main" id="{FB38A97A-BC49-B0BC-2E6C-BFD7D5DE721F}"/>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59" name="Rectangle 7">
            <a:extLst>
              <a:ext uri="{FF2B5EF4-FFF2-40B4-BE49-F238E27FC236}">
                <a16:creationId xmlns:a16="http://schemas.microsoft.com/office/drawing/2014/main" id="{62075992-0431-9DEE-C2DD-6A092B6EFE1A}"/>
              </a:ext>
            </a:extLst>
          </p:cNvPr>
          <p:cNvSpPr>
            <a:spLocks noChangeArrowheads="1"/>
          </p:cNvSpPr>
          <p:nvPr/>
        </p:nvSpPr>
        <p:spPr bwMode="auto">
          <a:xfrm>
            <a:off x="2632076" y="19521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62514" name="Group 50">
            <a:extLst>
              <a:ext uri="{FF2B5EF4-FFF2-40B4-BE49-F238E27FC236}">
                <a16:creationId xmlns:a16="http://schemas.microsoft.com/office/drawing/2014/main" id="{91BEF594-CC16-F397-82C9-9420B16DED41}"/>
              </a:ext>
            </a:extLst>
          </p:cNvPr>
          <p:cNvGraphicFramePr>
            <a:graphicFrameLocks noGrp="1"/>
          </p:cNvGraphicFramePr>
          <p:nvPr>
            <p:extLst>
              <p:ext uri="{D42A27DB-BD31-4B8C-83A1-F6EECF244321}">
                <p14:modId xmlns:p14="http://schemas.microsoft.com/office/powerpoint/2010/main" val="2680099333"/>
              </p:ext>
            </p:extLst>
          </p:nvPr>
        </p:nvGraphicFramePr>
        <p:xfrm>
          <a:off x="812800" y="1676401"/>
          <a:ext cx="9169400" cy="3108326"/>
        </p:xfrm>
        <a:graphic>
          <a:graphicData uri="http://schemas.openxmlformats.org/drawingml/2006/table">
            <a:tbl>
              <a:tblPr/>
              <a:tblGrid>
                <a:gridCol w="2095500">
                  <a:extLst>
                    <a:ext uri="{9D8B030D-6E8A-4147-A177-3AD203B41FA5}">
                      <a16:colId xmlns:a16="http://schemas.microsoft.com/office/drawing/2014/main" val="20000"/>
                    </a:ext>
                  </a:extLst>
                </a:gridCol>
                <a:gridCol w="3502404">
                  <a:extLst>
                    <a:ext uri="{9D8B030D-6E8A-4147-A177-3AD203B41FA5}">
                      <a16:colId xmlns:a16="http://schemas.microsoft.com/office/drawing/2014/main" val="20001"/>
                    </a:ext>
                  </a:extLst>
                </a:gridCol>
                <a:gridCol w="3571496">
                  <a:extLst>
                    <a:ext uri="{9D8B030D-6E8A-4147-A177-3AD203B41FA5}">
                      <a16:colId xmlns:a16="http://schemas.microsoft.com/office/drawing/2014/main" val="20002"/>
                    </a:ext>
                  </a:extLst>
                </a:gridCol>
              </a:tblGrid>
              <a:tr h="1554163">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1981</a:t>
                      </a: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dirty="0">
                        <a:ln>
                          <a:noFill/>
                        </a:ln>
                        <a:solidFill>
                          <a:schemeClr val="tx2"/>
                        </a:solidFill>
                        <a:effectLst/>
                        <a:latin typeface="Franklin Gothic Book" panose="020B0503020102020204" pitchFamily="34" charset="0"/>
                      </a:endParaRP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tx2"/>
                          </a:solidFill>
                          <a:effectLst/>
                          <a:latin typeface="Franklin Gothic Book" panose="020B0503020102020204" pitchFamily="34" charset="0"/>
                          <a:ea typeface="+mn-ea"/>
                          <a:cs typeface="+mn-cs"/>
                        </a:rPr>
                        <a:t>IBM released the first personal computer using an Intel 8088 microprocessor with a clock frequency of 4.77 MHz and using the Microsoft MS-DOS operating system</a:t>
                      </a:r>
                      <a:endPar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163">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kumimoji="0" lang="en-US" altLang="zh-TW"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rPr>
                        <a:t>1987 </a:t>
                      </a: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Wingdings 2" panose="05020102010507070707" pitchFamily="18" charset="2"/>
                        <a:buNone/>
                        <a:tabLst/>
                      </a:pPr>
                      <a:endParaRPr kumimoji="0" lang="zh-TW" altLang="zh-TW" sz="1500" b="0" i="0" u="none" strike="noStrike" cap="none" normalizeH="0" baseline="0">
                        <a:ln>
                          <a:noFill/>
                        </a:ln>
                        <a:solidFill>
                          <a:schemeClr val="tx2"/>
                        </a:solidFill>
                        <a:effectLst/>
                        <a:latin typeface="Franklin Gothic Book" panose="020B0503020102020204" pitchFamily="34" charset="0"/>
                      </a:endParaRP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70000"/>
                        <a:buFont typeface="Wingdings 2" panose="05020102010507070707" pitchFamily="18" charset="2"/>
                        <a:defRPr sz="2800">
                          <a:solidFill>
                            <a:schemeClr val="tx2"/>
                          </a:solidFill>
                          <a:latin typeface="Franklin Gothic Book" panose="020B0503020102020204" pitchFamily="34" charset="0"/>
                        </a:defRPr>
                      </a:lvl1pPr>
                      <a:lvl2pPr eaLnBrk="0" hangingPunct="0">
                        <a:spcBef>
                          <a:spcPct val="20000"/>
                        </a:spcBef>
                        <a:buClr>
                          <a:schemeClr val="accent1"/>
                        </a:buClr>
                        <a:buSzPct val="70000"/>
                        <a:buFont typeface="Wingdings 2" panose="05020102010507070707" pitchFamily="18" charset="2"/>
                        <a:defRPr sz="2400">
                          <a:solidFill>
                            <a:schemeClr val="tx2"/>
                          </a:solidFill>
                          <a:latin typeface="Franklin Gothic Book" panose="020B0503020102020204" pitchFamily="34" charset="0"/>
                        </a:defRPr>
                      </a:lvl2pPr>
                      <a:lvl3pPr eaLnBrk="0" hangingPunct="0">
                        <a:spcBef>
                          <a:spcPct val="20000"/>
                        </a:spcBef>
                        <a:buClr>
                          <a:schemeClr val="accent1"/>
                        </a:buClr>
                        <a:buSzPct val="70000"/>
                        <a:buFont typeface="Wingdings 2" panose="05020102010507070707" pitchFamily="18" charset="2"/>
                        <a:defRPr sz="2000">
                          <a:solidFill>
                            <a:schemeClr val="tx2"/>
                          </a:solidFill>
                          <a:latin typeface="Franklin Gothic Book" panose="020B0503020102020204" pitchFamily="34" charset="0"/>
                        </a:defRPr>
                      </a:lvl3pPr>
                      <a:lvl4pPr eaLnBrk="0" hangingPunct="0">
                        <a:spcBef>
                          <a:spcPct val="20000"/>
                        </a:spcBef>
                        <a:buClr>
                          <a:schemeClr val="accent1"/>
                        </a:buClr>
                        <a:buSzPct val="70000"/>
                        <a:buFont typeface="Wingdings 2" panose="05020102010507070707" pitchFamily="18" charset="2"/>
                        <a:defRPr>
                          <a:solidFill>
                            <a:schemeClr val="tx2"/>
                          </a:solidFill>
                          <a:latin typeface="Franklin Gothic Book" panose="020B0503020102020204" pitchFamily="34" charset="0"/>
                        </a:defRPr>
                      </a:lvl4pPr>
                      <a:lvl5pPr eaLnBrk="0" hangingPunct="0">
                        <a:spcBef>
                          <a:spcPct val="20000"/>
                        </a:spcBef>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5pPr>
                      <a:lvl6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6pPr>
                      <a:lvl7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7pPr>
                      <a:lvl8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8pPr>
                      <a:lvl9pPr eaLnBrk="0" fontAlgn="base" hangingPunct="0">
                        <a:spcBef>
                          <a:spcPct val="20000"/>
                        </a:spcBef>
                        <a:spcAft>
                          <a:spcPct val="0"/>
                        </a:spcAft>
                        <a:buClr>
                          <a:schemeClr val="accent1"/>
                        </a:buClr>
                        <a:buSzPct val="60000"/>
                        <a:buFont typeface="Wingdings 2" panose="05020102010507070707" pitchFamily="18" charset="2"/>
                        <a:defRPr sz="1600">
                          <a:solidFill>
                            <a:schemeClr val="tx2"/>
                          </a:solidFill>
                          <a:latin typeface="Franklin Gothic Book" panose="020B0503020102020204" pitchFamily="34" charset="0"/>
                        </a:defRPr>
                      </a:lvl9p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Wingdings 2" panose="05020102010507070707" pitchFamily="18" charset="2"/>
                        <a:buNone/>
                        <a:tabLst/>
                      </a:pPr>
                      <a:r>
                        <a:rPr lang="en-US" altLang="zh-TW" sz="1600" b="0" i="0" kern="1200" dirty="0">
                          <a:solidFill>
                            <a:schemeClr val="tx2"/>
                          </a:solidFill>
                          <a:effectLst/>
                          <a:latin typeface="Franklin Gothic Book" panose="020B0503020102020204" pitchFamily="34" charset="0"/>
                          <a:ea typeface="+mn-ea"/>
                          <a:cs typeface="+mn-cs"/>
                        </a:rPr>
                        <a:t>IBM introduced the IBM PS/2 computer with a 3 1/2-inch floppy disk and VGA display. This model uses an Intel 80386 processor and can be controlled with a mouse for input</a:t>
                      </a:r>
                      <a:endParaRPr kumimoji="0" lang="zh-TW" altLang="en-US" sz="1600" b="0" i="0" u="none" strike="noStrike" cap="none" normalizeH="0" baseline="0" dirty="0">
                        <a:ln>
                          <a:noFill/>
                        </a:ln>
                        <a:solidFill>
                          <a:schemeClr val="tx2"/>
                        </a:solidFill>
                        <a:effectLst/>
                        <a:latin typeface="Times New Roman" panose="02020603050405020304" pitchFamily="18" charset="0"/>
                        <a:ea typeface="標楷體" panose="03000509000000000000" pitchFamily="65" charset="-120"/>
                      </a:endParaRPr>
                    </a:p>
                  </a:txBody>
                  <a:tcPr marT="45694" marB="456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9174" name="Rectangle 26">
            <a:extLst>
              <a:ext uri="{FF2B5EF4-FFF2-40B4-BE49-F238E27FC236}">
                <a16:creationId xmlns:a16="http://schemas.microsoft.com/office/drawing/2014/main" id="{B8611DA0-F535-5109-E1EC-4823BFA1590E}"/>
              </a:ext>
            </a:extLst>
          </p:cNvPr>
          <p:cNvSpPr>
            <a:spLocks noChangeArrowheads="1"/>
          </p:cNvSpPr>
          <p:nvPr/>
        </p:nvSpPr>
        <p:spPr bwMode="auto">
          <a:xfrm>
            <a:off x="1524001" y="2663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75" name="Rectangle 27">
            <a:extLst>
              <a:ext uri="{FF2B5EF4-FFF2-40B4-BE49-F238E27FC236}">
                <a16:creationId xmlns:a16="http://schemas.microsoft.com/office/drawing/2014/main" id="{6468E4C8-451F-8C7D-8A3B-7918AA595634}"/>
              </a:ext>
            </a:extLst>
          </p:cNvPr>
          <p:cNvSpPr>
            <a:spLocks noChangeArrowheads="1"/>
          </p:cNvSpPr>
          <p:nvPr/>
        </p:nvSpPr>
        <p:spPr bwMode="auto">
          <a:xfrm>
            <a:off x="1524001" y="25632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76" name="Rectangle 28">
            <a:extLst>
              <a:ext uri="{FF2B5EF4-FFF2-40B4-BE49-F238E27FC236}">
                <a16:creationId xmlns:a16="http://schemas.microsoft.com/office/drawing/2014/main" id="{41A0EFA3-F396-AAB1-0E76-7F38D14DCA57}"/>
              </a:ext>
            </a:extLst>
          </p:cNvPr>
          <p:cNvSpPr>
            <a:spLocks noChangeArrowheads="1"/>
          </p:cNvSpPr>
          <p:nvPr/>
        </p:nvSpPr>
        <p:spPr bwMode="auto">
          <a:xfrm>
            <a:off x="1524001" y="2739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77" name="Rectangle 29">
            <a:extLst>
              <a:ext uri="{FF2B5EF4-FFF2-40B4-BE49-F238E27FC236}">
                <a16:creationId xmlns:a16="http://schemas.microsoft.com/office/drawing/2014/main" id="{A7716876-2C93-9D0A-FF6B-574540000C2B}"/>
              </a:ext>
            </a:extLst>
          </p:cNvPr>
          <p:cNvSpPr>
            <a:spLocks noChangeArrowheads="1"/>
          </p:cNvSpPr>
          <p:nvPr/>
        </p:nvSpPr>
        <p:spPr bwMode="auto">
          <a:xfrm>
            <a:off x="1524001" y="2739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78" name="Rectangle 30">
            <a:extLst>
              <a:ext uri="{FF2B5EF4-FFF2-40B4-BE49-F238E27FC236}">
                <a16:creationId xmlns:a16="http://schemas.microsoft.com/office/drawing/2014/main" id="{EED92405-C75C-FBA6-39C3-31ACE09D059A}"/>
              </a:ext>
            </a:extLst>
          </p:cNvPr>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79" name="Rectangle 31">
            <a:extLst>
              <a:ext uri="{FF2B5EF4-FFF2-40B4-BE49-F238E27FC236}">
                <a16:creationId xmlns:a16="http://schemas.microsoft.com/office/drawing/2014/main" id="{B9A9F4B3-4F4F-C6AA-2536-6EA561AEDFE6}"/>
              </a:ext>
            </a:extLst>
          </p:cNvPr>
          <p:cNvSpPr>
            <a:spLocks noChangeArrowheads="1"/>
          </p:cNvSpPr>
          <p:nvPr/>
        </p:nvSpPr>
        <p:spPr bwMode="auto">
          <a:xfrm>
            <a:off x="1524001" y="2744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0" name="Rectangle 32">
            <a:extLst>
              <a:ext uri="{FF2B5EF4-FFF2-40B4-BE49-F238E27FC236}">
                <a16:creationId xmlns:a16="http://schemas.microsoft.com/office/drawing/2014/main" id="{5266C337-C13E-5C27-08CA-D56ADADD5462}"/>
              </a:ext>
            </a:extLst>
          </p:cNvPr>
          <p:cNvSpPr>
            <a:spLocks noChangeArrowheads="1"/>
          </p:cNvSpPr>
          <p:nvPr/>
        </p:nvSpPr>
        <p:spPr bwMode="auto">
          <a:xfrm>
            <a:off x="1524001" y="28490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1" name="Rectangle 33">
            <a:extLst>
              <a:ext uri="{FF2B5EF4-FFF2-40B4-BE49-F238E27FC236}">
                <a16:creationId xmlns:a16="http://schemas.microsoft.com/office/drawing/2014/main" id="{E35CEB1D-8CE7-725B-3EC7-3221F43D162B}"/>
              </a:ext>
            </a:extLst>
          </p:cNvPr>
          <p:cNvSpPr>
            <a:spLocks noChangeArrowheads="1"/>
          </p:cNvSpPr>
          <p:nvPr/>
        </p:nvSpPr>
        <p:spPr bwMode="auto">
          <a:xfrm>
            <a:off x="1524001" y="28395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2" name="Rectangle 34">
            <a:extLst>
              <a:ext uri="{FF2B5EF4-FFF2-40B4-BE49-F238E27FC236}">
                <a16:creationId xmlns:a16="http://schemas.microsoft.com/office/drawing/2014/main" id="{B001895E-EBB0-2C12-5CC6-20B6F498C934}"/>
              </a:ext>
            </a:extLst>
          </p:cNvPr>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3" name="Rectangle 35">
            <a:extLst>
              <a:ext uri="{FF2B5EF4-FFF2-40B4-BE49-F238E27FC236}">
                <a16:creationId xmlns:a16="http://schemas.microsoft.com/office/drawing/2014/main" id="{27BBA804-C295-AF87-9550-81CC464B0EE2}"/>
              </a:ext>
            </a:extLst>
          </p:cNvPr>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4" name="Rectangle 36">
            <a:extLst>
              <a:ext uri="{FF2B5EF4-FFF2-40B4-BE49-F238E27FC236}">
                <a16:creationId xmlns:a16="http://schemas.microsoft.com/office/drawing/2014/main" id="{DBA129CA-F9C7-84F8-C537-2A1166C8CDE4}"/>
              </a:ext>
            </a:extLst>
          </p:cNvPr>
          <p:cNvSpPr>
            <a:spLocks noChangeArrowheads="1"/>
          </p:cNvSpPr>
          <p:nvPr/>
        </p:nvSpPr>
        <p:spPr bwMode="auto">
          <a:xfrm>
            <a:off x="1524001" y="2806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5" name="Rectangle 37">
            <a:extLst>
              <a:ext uri="{FF2B5EF4-FFF2-40B4-BE49-F238E27FC236}">
                <a16:creationId xmlns:a16="http://schemas.microsoft.com/office/drawing/2014/main" id="{3EBF53E0-2BAF-0E81-F891-F1A5200D2AE8}"/>
              </a:ext>
            </a:extLst>
          </p:cNvPr>
          <p:cNvSpPr>
            <a:spLocks noChangeArrowheads="1"/>
          </p:cNvSpPr>
          <p:nvPr/>
        </p:nvSpPr>
        <p:spPr bwMode="auto">
          <a:xfrm>
            <a:off x="1524001" y="2825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6" name="Rectangle 38">
            <a:extLst>
              <a:ext uri="{FF2B5EF4-FFF2-40B4-BE49-F238E27FC236}">
                <a16:creationId xmlns:a16="http://schemas.microsoft.com/office/drawing/2014/main" id="{F29333ED-1A3B-CA91-37F1-AFF9C93CACBE}"/>
              </a:ext>
            </a:extLst>
          </p:cNvPr>
          <p:cNvSpPr>
            <a:spLocks noChangeArrowheads="1"/>
          </p:cNvSpPr>
          <p:nvPr/>
        </p:nvSpPr>
        <p:spPr bwMode="auto">
          <a:xfrm>
            <a:off x="1524001" y="27633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7" name="Rectangle 39">
            <a:extLst>
              <a:ext uri="{FF2B5EF4-FFF2-40B4-BE49-F238E27FC236}">
                <a16:creationId xmlns:a16="http://schemas.microsoft.com/office/drawing/2014/main" id="{421A0C34-5752-31B8-8972-B774508E1D60}"/>
              </a:ext>
            </a:extLst>
          </p:cNvPr>
          <p:cNvSpPr>
            <a:spLocks noChangeArrowheads="1"/>
          </p:cNvSpPr>
          <p:nvPr/>
        </p:nvSpPr>
        <p:spPr bwMode="auto">
          <a:xfrm>
            <a:off x="1524001" y="28728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8" name="Rectangle 41">
            <a:extLst>
              <a:ext uri="{FF2B5EF4-FFF2-40B4-BE49-F238E27FC236}">
                <a16:creationId xmlns:a16="http://schemas.microsoft.com/office/drawing/2014/main" id="{72261554-C50B-EF13-01E3-25BF43E134DE}"/>
              </a:ext>
            </a:extLst>
          </p:cNvPr>
          <p:cNvSpPr>
            <a:spLocks noChangeArrowheads="1"/>
          </p:cNvSpPr>
          <p:nvPr/>
        </p:nvSpPr>
        <p:spPr bwMode="auto">
          <a:xfrm>
            <a:off x="1524001" y="29823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89" name="Rectangle 43">
            <a:extLst>
              <a:ext uri="{FF2B5EF4-FFF2-40B4-BE49-F238E27FC236}">
                <a16:creationId xmlns:a16="http://schemas.microsoft.com/office/drawing/2014/main" id="{8F148763-B867-F1A4-0EC7-B1AEF03EB837}"/>
              </a:ext>
            </a:extLst>
          </p:cNvPr>
          <p:cNvSpPr>
            <a:spLocks noChangeArrowheads="1"/>
          </p:cNvSpPr>
          <p:nvPr/>
        </p:nvSpPr>
        <p:spPr bwMode="auto">
          <a:xfrm>
            <a:off x="1524001" y="2577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
        <p:nvSpPr>
          <p:cNvPr id="49190" name="Rectangle 52">
            <a:extLst>
              <a:ext uri="{FF2B5EF4-FFF2-40B4-BE49-F238E27FC236}">
                <a16:creationId xmlns:a16="http://schemas.microsoft.com/office/drawing/2014/main" id="{4EF85552-90C9-990A-9CA3-5DB70C6A8BA6}"/>
              </a:ext>
            </a:extLst>
          </p:cNvPr>
          <p:cNvSpPr>
            <a:spLocks noChangeArrowheads="1"/>
          </p:cNvSpPr>
          <p:nvPr/>
        </p:nvSpPr>
        <p:spPr bwMode="auto">
          <a:xfrm>
            <a:off x="1524001" y="28538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9191" name="Object 51">
            <a:extLst>
              <a:ext uri="{FF2B5EF4-FFF2-40B4-BE49-F238E27FC236}">
                <a16:creationId xmlns:a16="http://schemas.microsoft.com/office/drawing/2014/main" id="{C9D05F56-F799-3815-EF51-26F497181217}"/>
              </a:ext>
            </a:extLst>
          </p:cNvPr>
          <p:cNvGraphicFramePr>
            <a:graphicFrameLocks noChangeAspect="1"/>
          </p:cNvGraphicFramePr>
          <p:nvPr>
            <p:extLst>
              <p:ext uri="{D42A27DB-BD31-4B8C-83A1-F6EECF244321}">
                <p14:modId xmlns:p14="http://schemas.microsoft.com/office/powerpoint/2010/main" val="3375062843"/>
              </p:ext>
            </p:extLst>
          </p:nvPr>
        </p:nvGraphicFramePr>
        <p:xfrm>
          <a:off x="3384550" y="1861622"/>
          <a:ext cx="2305049" cy="1215309"/>
        </p:xfrm>
        <a:graphic>
          <a:graphicData uri="http://schemas.openxmlformats.org/presentationml/2006/ole">
            <mc:AlternateContent xmlns:mc="http://schemas.openxmlformats.org/markup-compatibility/2006">
              <mc:Choice xmlns:v="urn:schemas-microsoft-com:vml" Requires="v">
                <p:oleObj name="PhotoImpact" r:id="rId2" imgW="975279" imgH="777242" progId="PI3.Image">
                  <p:embed/>
                </p:oleObj>
              </mc:Choice>
              <mc:Fallback>
                <p:oleObj name="PhotoImpact" r:id="rId2" imgW="975279" imgH="777242" progId="PI3.Image">
                  <p:embed/>
                  <p:pic>
                    <p:nvPicPr>
                      <p:cNvPr id="49191" name="Object 51">
                        <a:extLst>
                          <a:ext uri="{FF2B5EF4-FFF2-40B4-BE49-F238E27FC236}">
                            <a16:creationId xmlns:a16="http://schemas.microsoft.com/office/drawing/2014/main" id="{C9D05F56-F799-3815-EF51-26F497181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550" y="1861622"/>
                        <a:ext cx="2305049" cy="1215309"/>
                      </a:xfrm>
                      <a:prstGeom prst="rect">
                        <a:avLst/>
                      </a:prstGeom>
                      <a:noFill/>
                      <a:ln>
                        <a:noFill/>
                      </a:ln>
                    </p:spPr>
                  </p:pic>
                </p:oleObj>
              </mc:Fallback>
            </mc:AlternateContent>
          </a:graphicData>
        </a:graphic>
      </p:graphicFrame>
      <p:sp>
        <p:nvSpPr>
          <p:cNvPr id="49192" name="Rectangle 54">
            <a:extLst>
              <a:ext uri="{FF2B5EF4-FFF2-40B4-BE49-F238E27FC236}">
                <a16:creationId xmlns:a16="http://schemas.microsoft.com/office/drawing/2014/main" id="{213C2782-B644-B8AF-C386-92E29E5BB275}"/>
              </a:ext>
            </a:extLst>
          </p:cNvPr>
          <p:cNvSpPr>
            <a:spLocks noChangeArrowheads="1"/>
          </p:cNvSpPr>
          <p:nvPr/>
        </p:nvSpPr>
        <p:spPr bwMode="auto">
          <a:xfrm>
            <a:off x="1524001" y="2649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49193" name="Object 53">
            <a:extLst>
              <a:ext uri="{FF2B5EF4-FFF2-40B4-BE49-F238E27FC236}">
                <a16:creationId xmlns:a16="http://schemas.microsoft.com/office/drawing/2014/main" id="{0256BE9F-1801-9854-8C56-C3565CA2B00D}"/>
              </a:ext>
            </a:extLst>
          </p:cNvPr>
          <p:cNvGraphicFramePr>
            <a:graphicFrameLocks noChangeAspect="1"/>
          </p:cNvGraphicFramePr>
          <p:nvPr>
            <p:extLst>
              <p:ext uri="{D42A27DB-BD31-4B8C-83A1-F6EECF244321}">
                <p14:modId xmlns:p14="http://schemas.microsoft.com/office/powerpoint/2010/main" val="3368906406"/>
              </p:ext>
            </p:extLst>
          </p:nvPr>
        </p:nvGraphicFramePr>
        <p:xfrm>
          <a:off x="3384550" y="3262035"/>
          <a:ext cx="2305049" cy="1417637"/>
        </p:xfrm>
        <a:graphic>
          <a:graphicData uri="http://schemas.openxmlformats.org/presentationml/2006/ole">
            <mc:AlternateContent xmlns:mc="http://schemas.openxmlformats.org/markup-compatibility/2006">
              <mc:Choice xmlns:v="urn:schemas-microsoft-com:vml" Requires="v">
                <p:oleObj name="圖片" r:id="rId4" imgW="1200912" imgH="1190244" progId="Word.Picture.8">
                  <p:embed/>
                </p:oleObj>
              </mc:Choice>
              <mc:Fallback>
                <p:oleObj name="圖片" r:id="rId4" imgW="1200912" imgH="1190244" progId="Word.Picture.8">
                  <p:embed/>
                  <p:pic>
                    <p:nvPicPr>
                      <p:cNvPr id="49193" name="Object 53">
                        <a:extLst>
                          <a:ext uri="{FF2B5EF4-FFF2-40B4-BE49-F238E27FC236}">
                            <a16:creationId xmlns:a16="http://schemas.microsoft.com/office/drawing/2014/main" id="{0256BE9F-1801-9854-8C56-C3565CA2B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550" y="3262035"/>
                        <a:ext cx="2305049" cy="1417637"/>
                      </a:xfrm>
                      <a:prstGeom prst="rect">
                        <a:avLst/>
                      </a:prstGeom>
                      <a:noFill/>
                      <a:ln>
                        <a:noFill/>
                      </a:ln>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ABB4F-DD91-0397-17DF-DB43575E1DA0}"/>
              </a:ext>
            </a:extLst>
          </p:cNvPr>
          <p:cNvSpPr>
            <a:spLocks noGrp="1"/>
          </p:cNvSpPr>
          <p:nvPr>
            <p:ph type="title"/>
          </p:nvPr>
        </p:nvSpPr>
        <p:spPr>
          <a:xfrm>
            <a:off x="211295" y="442558"/>
            <a:ext cx="11769409" cy="1400530"/>
          </a:xfrm>
        </p:spPr>
        <p:txBody>
          <a:bodyPr/>
          <a:lstStyle/>
          <a:p>
            <a:r>
              <a:rPr lang="en-US" altLang="zh-TW" dirty="0"/>
              <a:t>The Rise of RISC-V: Will It Replace x86 &amp; ARM?</a:t>
            </a:r>
            <a:endParaRPr lang="zh-TW" altLang="en-US" dirty="0"/>
          </a:p>
        </p:txBody>
      </p:sp>
      <p:sp>
        <p:nvSpPr>
          <p:cNvPr id="3" name="內容版面配置區 2">
            <a:extLst>
              <a:ext uri="{FF2B5EF4-FFF2-40B4-BE49-F238E27FC236}">
                <a16:creationId xmlns:a16="http://schemas.microsoft.com/office/drawing/2014/main" id="{A6C92918-F612-EBF9-70D2-7536C35DB6A3}"/>
              </a:ext>
            </a:extLst>
          </p:cNvPr>
          <p:cNvSpPr>
            <a:spLocks noGrp="1"/>
          </p:cNvSpPr>
          <p:nvPr>
            <p:ph idx="1"/>
          </p:nvPr>
        </p:nvSpPr>
        <p:spPr/>
        <p:txBody>
          <a:bodyPr/>
          <a:lstStyle/>
          <a:p>
            <a:r>
              <a:rPr lang="en-US" altLang="zh-TW" u="sng" dirty="0"/>
              <a:t>https://www.youtube.com/</a:t>
            </a:r>
            <a:r>
              <a:rPr lang="en-US" altLang="zh-TW" u="sng" dirty="0">
                <a:hlinkClick r:id="rId2" action="ppaction://hlinkfile"/>
              </a:rPr>
              <a:t>watch</a:t>
            </a:r>
            <a:r>
              <a:rPr lang="en-US" altLang="zh-TW" u="sng" dirty="0"/>
              <a:t>?v=</a:t>
            </a:r>
            <a:r>
              <a:rPr lang="en-US" altLang="zh-TW" u="sng" dirty="0">
                <a:hlinkClick r:id="rId3" action="ppaction://hlinkfile"/>
              </a:rPr>
              <a:t>tSdXBwZ84l0</a:t>
            </a:r>
            <a:endParaRPr lang="zh-TW" altLang="en-US" u="sng" dirty="0"/>
          </a:p>
        </p:txBody>
      </p:sp>
    </p:spTree>
    <p:extLst>
      <p:ext uri="{BB962C8B-B14F-4D97-AF65-F5344CB8AC3E}">
        <p14:creationId xmlns:p14="http://schemas.microsoft.com/office/powerpoint/2010/main" val="160625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916237E-7180-5F39-EACC-777B48FAAE05}"/>
              </a:ext>
            </a:extLst>
          </p:cNvPr>
          <p:cNvSpPr>
            <a:spLocks noGrp="1" noChangeArrowheads="1"/>
          </p:cNvSpPr>
          <p:nvPr>
            <p:ph type="title"/>
          </p:nvPr>
        </p:nvSpPr>
        <p:spPr>
          <a:xfrm>
            <a:off x="1371600" y="457200"/>
            <a:ext cx="9829800" cy="838200"/>
          </a:xfrm>
        </p:spPr>
        <p:txBody>
          <a:bodyPr/>
          <a:lstStyle/>
          <a:p>
            <a:r>
              <a:rPr lang="en-US" altLang="zh-TW">
                <a:latin typeface="新細明體" panose="02020500000000000000" pitchFamily="18" charset="-120"/>
                <a:ea typeface="新細明體" panose="02020500000000000000" pitchFamily="18" charset="-120"/>
              </a:rPr>
              <a:t>1.2.1 Classification according to scope of application</a:t>
            </a:r>
            <a:endParaRPr lang="zh-TW" altLang="en-US">
              <a:latin typeface="新細明體" panose="02020500000000000000" pitchFamily="18" charset="-120"/>
              <a:ea typeface="新細明體" panose="02020500000000000000" pitchFamily="18" charset="-120"/>
            </a:endParaRPr>
          </a:p>
        </p:txBody>
      </p:sp>
      <p:sp>
        <p:nvSpPr>
          <p:cNvPr id="9219" name="Rectangle 3">
            <a:extLst>
              <a:ext uri="{FF2B5EF4-FFF2-40B4-BE49-F238E27FC236}">
                <a16:creationId xmlns:a16="http://schemas.microsoft.com/office/drawing/2014/main" id="{2E0E4C1A-E4F7-B3F3-FD30-243292F35323}"/>
              </a:ext>
            </a:extLst>
          </p:cNvPr>
          <p:cNvSpPr>
            <a:spLocks noGrp="1" noChangeArrowheads="1"/>
          </p:cNvSpPr>
          <p:nvPr>
            <p:ph type="body" idx="1"/>
          </p:nvPr>
        </p:nvSpPr>
        <p:spPr bwMode="auto">
          <a:xfrm>
            <a:off x="1103312" y="2052918"/>
            <a:ext cx="9829799" cy="4195481"/>
          </a:xfrm>
        </p:spPr>
        <p:txBody>
          <a:bodyPr vert="horz" wrap="square" lIns="91440" tIns="45720" rIns="91440" bIns="45720" numCol="1" rtlCol="0" anchor="t" anchorCtr="0" compatLnSpc="1">
            <a:prstTxWarp prst="textNoShape">
              <a:avLst/>
            </a:prstTxWarp>
            <a:noAutofit/>
          </a:bodyPr>
          <a:lstStyle/>
          <a:p>
            <a:pPr>
              <a:defRPr/>
            </a:pPr>
            <a:r>
              <a:rPr lang="en-US" altLang="zh-TW" sz="2400" dirty="0"/>
              <a:t>General purpose computer </a:t>
            </a:r>
          </a:p>
          <a:p>
            <a:pPr>
              <a:defRPr/>
            </a:pPr>
            <a:r>
              <a:rPr lang="en-US" altLang="zh-TW" sz="2400" dirty="0"/>
              <a:t>The "computer" that most people are more familiar with Install the software you need for different tasks or purposes </a:t>
            </a:r>
          </a:p>
          <a:p>
            <a:pPr>
              <a:defRPr/>
            </a:pPr>
            <a:r>
              <a:rPr lang="en-US" altLang="zh-TW" sz="2400" dirty="0">
                <a:solidFill>
                  <a:srgbClr val="FF0000"/>
                </a:solidFill>
              </a:rPr>
              <a:t>Great elasticity </a:t>
            </a:r>
          </a:p>
          <a:p>
            <a:pPr>
              <a:defRPr/>
            </a:pPr>
            <a:r>
              <a:rPr lang="en-US" altLang="zh-TW" sz="2400" dirty="0"/>
              <a:t>Special purpose computer </a:t>
            </a:r>
          </a:p>
          <a:p>
            <a:pPr>
              <a:defRPr/>
            </a:pPr>
            <a:r>
              <a:rPr lang="en-US" altLang="zh-TW" sz="2400" dirty="0"/>
              <a:t>A computer designed to provide some kind of special function </a:t>
            </a:r>
          </a:p>
          <a:p>
            <a:pPr>
              <a:defRPr/>
            </a:pPr>
            <a:r>
              <a:rPr lang="en-US" altLang="zh-TW" sz="2400" dirty="0"/>
              <a:t>Neither hardware nor software can be changed arbitrarily </a:t>
            </a:r>
          </a:p>
          <a:p>
            <a:pPr>
              <a:defRPr/>
            </a:pPr>
            <a:r>
              <a:rPr lang="en-US" altLang="zh-TW" sz="2400" dirty="0"/>
              <a:t>Fulfill specific purposes</a:t>
            </a:r>
            <a:endParaRPr lang="en-US" altLang="zh-TW" sz="2400" dirty="0">
              <a:latin typeface="Times New Roman" panose="02020603050405020304" pitchFamily="18" charset="0"/>
              <a:ea typeface="標楷體" panose="03000509000000000000" pitchFamily="65"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2BAD468-168E-E108-B77B-2477AE1F30DD}"/>
              </a:ext>
            </a:extLst>
          </p:cNvPr>
          <p:cNvSpPr>
            <a:spLocks noGrp="1" noChangeArrowheads="1"/>
          </p:cNvSpPr>
          <p:nvPr>
            <p:ph type="title"/>
          </p:nvPr>
        </p:nvSpPr>
        <p:spPr>
          <a:xfrm>
            <a:off x="1524000" y="196850"/>
            <a:ext cx="9220200" cy="685800"/>
          </a:xfrm>
        </p:spPr>
        <p:txBody>
          <a:bodyPr>
            <a:normAutofit fontScale="90000"/>
          </a:bodyPr>
          <a:lstStyle/>
          <a:p>
            <a:pPr eaLnBrk="1" hangingPunct="1">
              <a:defRPr/>
            </a:pPr>
            <a:br>
              <a:rPr kumimoji="1" lang="en-US" altLang="zh-TW" sz="800" dirty="0">
                <a:solidFill>
                  <a:schemeClr val="tx1"/>
                </a:solidFill>
                <a:latin typeface="Arial" panose="020B0604020202020204" pitchFamily="34" charset="0"/>
                <a:ea typeface="新細明體" panose="02020500000000000000" pitchFamily="18" charset="-120"/>
              </a:rPr>
            </a:br>
            <a:br>
              <a:rPr kumimoji="1" lang="en-US" altLang="zh-TW" sz="2000" dirty="0">
                <a:solidFill>
                  <a:srgbClr val="000000"/>
                </a:solidFill>
                <a:latin typeface="Microsoft YaHei UI" panose="020B0503020204020204" pitchFamily="34" charset="-122"/>
                <a:ea typeface="新細明體" panose="02020500000000000000" pitchFamily="18" charset="-120"/>
              </a:rPr>
            </a:br>
            <a:r>
              <a:rPr lang="en-US" altLang="zh-TW" sz="3200" dirty="0">
                <a:latin typeface="Times New Roman" panose="02020603050405020304" pitchFamily="18" charset="0"/>
                <a:ea typeface="標楷體" panose="03000509000000000000" pitchFamily="65" charset="-120"/>
              </a:rPr>
              <a:t>1.2.2</a:t>
            </a:r>
            <a:r>
              <a:rPr lang="zh-TW" altLang="en-US" sz="3200" dirty="0">
                <a:latin typeface="Times New Roman" panose="02020603050405020304" pitchFamily="18" charset="0"/>
                <a:ea typeface="標楷體" panose="03000509000000000000" pitchFamily="65" charset="-120"/>
              </a:rPr>
              <a:t> </a:t>
            </a:r>
            <a:r>
              <a:rPr lang="en-US" altLang="zh-TW" sz="3200" dirty="0">
                <a:latin typeface="Times New Roman" panose="02020603050405020304" pitchFamily="18" charset="0"/>
                <a:ea typeface="標楷體" panose="03000509000000000000" pitchFamily="65" charset="-120"/>
              </a:rPr>
              <a:t> </a:t>
            </a:r>
            <a:r>
              <a:rPr kumimoji="1" lang="zh-TW" altLang="zh-TW" sz="3200" dirty="0">
                <a:solidFill>
                  <a:schemeClr val="tx1"/>
                </a:solidFill>
                <a:latin typeface="Arial" panose="020B0604020202020204" pitchFamily="34" charset="0"/>
                <a:ea typeface="新細明體" panose="02020500000000000000" pitchFamily="18" charset="-120"/>
              </a:rPr>
              <a:t>Classification by the type of data being processed</a:t>
            </a:r>
            <a:endParaRPr lang="zh-TW" altLang="en-US" sz="2800" dirty="0">
              <a:latin typeface="Times New Roman" panose="02020603050405020304" pitchFamily="18" charset="0"/>
              <a:ea typeface="標楷體" panose="03000509000000000000" pitchFamily="65" charset="-120"/>
            </a:endParaRPr>
          </a:p>
        </p:txBody>
      </p:sp>
      <p:sp>
        <p:nvSpPr>
          <p:cNvPr id="8195" name="Rectangle 7">
            <a:extLst>
              <a:ext uri="{FF2B5EF4-FFF2-40B4-BE49-F238E27FC236}">
                <a16:creationId xmlns:a16="http://schemas.microsoft.com/office/drawing/2014/main" id="{CA92DE2C-F2BF-2DE4-0A0A-3F014CFD31D9}"/>
              </a:ext>
            </a:extLst>
          </p:cNvPr>
          <p:cNvSpPr>
            <a:spLocks noChangeArrowheads="1"/>
          </p:cNvSpPr>
          <p:nvPr/>
        </p:nvSpPr>
        <p:spPr bwMode="auto">
          <a:xfrm>
            <a:off x="1524000" y="-184150"/>
            <a:ext cx="184150" cy="368300"/>
          </a:xfrm>
          <a:prstGeom prst="rect">
            <a:avLst/>
          </a:prstGeom>
          <a:solidFill>
            <a:srgbClr val="EFF6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en-US" altLang="zh-TW" sz="1800">
              <a:solidFill>
                <a:schemeClr val="tx1"/>
              </a:solidFill>
              <a:latin typeface="Arial" panose="020B0604020202020204" pitchFamily="34" charset="0"/>
            </a:endParaRPr>
          </a:p>
        </p:txBody>
      </p:sp>
      <p:sp>
        <p:nvSpPr>
          <p:cNvPr id="8196" name="Rectangle 9">
            <a:extLst>
              <a:ext uri="{FF2B5EF4-FFF2-40B4-BE49-F238E27FC236}">
                <a16:creationId xmlns:a16="http://schemas.microsoft.com/office/drawing/2014/main" id="{BEC49B5F-6080-230B-CA81-99C8F99C48D7}"/>
              </a:ext>
            </a:extLst>
          </p:cNvPr>
          <p:cNvSpPr>
            <a:spLocks noChangeArrowheads="1"/>
          </p:cNvSpPr>
          <p:nvPr/>
        </p:nvSpPr>
        <p:spPr bwMode="auto">
          <a:xfrm>
            <a:off x="1524000" y="-276225"/>
            <a:ext cx="184150" cy="552450"/>
          </a:xfrm>
          <a:prstGeom prst="rect">
            <a:avLst/>
          </a:prstGeom>
          <a:solidFill>
            <a:srgbClr val="EFF6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a:spcBef>
                <a:spcPct val="0"/>
              </a:spcBef>
              <a:buClrTx/>
              <a:buSzTx/>
              <a:buFontTx/>
              <a:buNone/>
            </a:pPr>
            <a:br>
              <a:rPr lang="en-US" altLang="zh-TW" sz="1200">
                <a:solidFill>
                  <a:srgbClr val="000000"/>
                </a:solidFill>
                <a:latin typeface="Microsoft YaHei UI" panose="020B0503020204020204" pitchFamily="34" charset="-122"/>
              </a:rPr>
            </a:br>
            <a:endParaRPr lang="en-US" altLang="zh-TW" sz="1800">
              <a:solidFill>
                <a:schemeClr val="tx1"/>
              </a:solidFill>
              <a:latin typeface="Arial" panose="020B0604020202020204" pitchFamily="34" charset="0"/>
            </a:endParaRPr>
          </a:p>
        </p:txBody>
      </p:sp>
      <p:sp>
        <p:nvSpPr>
          <p:cNvPr id="8197" name="Rectangle 12">
            <a:extLst>
              <a:ext uri="{FF2B5EF4-FFF2-40B4-BE49-F238E27FC236}">
                <a16:creationId xmlns:a16="http://schemas.microsoft.com/office/drawing/2014/main" id="{FE4D40B4-D99D-62DA-1151-41E2333CD757}"/>
              </a:ext>
            </a:extLst>
          </p:cNvPr>
          <p:cNvSpPr>
            <a:spLocks noChangeArrowheads="1"/>
          </p:cNvSpPr>
          <p:nvPr/>
        </p:nvSpPr>
        <p:spPr bwMode="auto">
          <a:xfrm>
            <a:off x="1524000" y="-184150"/>
            <a:ext cx="184150" cy="368300"/>
          </a:xfrm>
          <a:prstGeom prst="rect">
            <a:avLst/>
          </a:prstGeom>
          <a:solidFill>
            <a:srgbClr val="EFF6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en-US" altLang="zh-TW" sz="1800">
              <a:solidFill>
                <a:schemeClr val="tx1"/>
              </a:solidFill>
              <a:latin typeface="Arial" panose="020B0604020202020204" pitchFamily="34" charset="0"/>
            </a:endParaRPr>
          </a:p>
        </p:txBody>
      </p:sp>
      <p:sp>
        <p:nvSpPr>
          <p:cNvPr id="8198" name="內容版面配置區 12">
            <a:extLst>
              <a:ext uri="{FF2B5EF4-FFF2-40B4-BE49-F238E27FC236}">
                <a16:creationId xmlns:a16="http://schemas.microsoft.com/office/drawing/2014/main" id="{CE9C58BF-A570-79FD-1266-768A32A2BCEC}"/>
              </a:ext>
            </a:extLst>
          </p:cNvPr>
          <p:cNvSpPr>
            <a:spLocks noGrp="1" noChangeArrowheads="1"/>
          </p:cNvSpPr>
          <p:nvPr>
            <p:ph idx="1"/>
          </p:nvPr>
        </p:nvSpPr>
        <p:spPr bwMode="auto"/>
        <p:txBody>
          <a:bodyPr vert="horz" wrap="square" lIns="91440" tIns="45720" rIns="91440" bIns="45720" numCol="1" rtlCol="0" anchor="t" anchorCtr="0" compatLnSpc="1">
            <a:prstTxWarp prst="textNoShape">
              <a:avLst/>
            </a:prstTxWarp>
            <a:normAutofit lnSpcReduction="10000"/>
          </a:bodyPr>
          <a:lstStyle/>
          <a:p>
            <a:pPr>
              <a:lnSpc>
                <a:spcPct val="90000"/>
              </a:lnSpc>
            </a:pPr>
            <a:r>
              <a:rPr lang="en-US" altLang="zh-TW" sz="2700">
                <a:ea typeface="新細明體" panose="02020500000000000000" pitchFamily="18" charset="-120"/>
              </a:rPr>
              <a:t>digital computer</a:t>
            </a:r>
          </a:p>
          <a:p>
            <a:pPr>
              <a:lnSpc>
                <a:spcPct val="90000"/>
              </a:lnSpc>
              <a:buFont typeface="Wingdings 2" panose="05020102010507070707" pitchFamily="18" charset="2"/>
              <a:buNone/>
            </a:pPr>
            <a:r>
              <a:rPr lang="en-US" altLang="zh-TW" sz="2700">
                <a:ea typeface="新細明體" panose="02020500000000000000" pitchFamily="18" charset="-120"/>
              </a:rPr>
              <a:t>	Process digitized data</a:t>
            </a:r>
          </a:p>
          <a:p>
            <a:pPr>
              <a:lnSpc>
                <a:spcPct val="90000"/>
              </a:lnSpc>
            </a:pPr>
            <a:r>
              <a:rPr lang="en-US" altLang="zh-TW" sz="2700">
                <a:ea typeface="新細明體" panose="02020500000000000000" pitchFamily="18" charset="-120"/>
              </a:rPr>
              <a:t>analog computer</a:t>
            </a:r>
          </a:p>
          <a:p>
            <a:pPr>
              <a:lnSpc>
                <a:spcPct val="90000"/>
              </a:lnSpc>
              <a:buFont typeface="Wingdings 2" panose="05020102010507070707" pitchFamily="18" charset="2"/>
              <a:buNone/>
            </a:pPr>
            <a:r>
              <a:rPr lang="en-US" altLang="zh-TW" sz="2700">
                <a:ea typeface="新細明體" panose="02020500000000000000" pitchFamily="18" charset="-120"/>
              </a:rPr>
              <a:t>	Handle continuous data that is not digitized</a:t>
            </a:r>
          </a:p>
          <a:p>
            <a:pPr>
              <a:lnSpc>
                <a:spcPct val="90000"/>
              </a:lnSpc>
            </a:pPr>
            <a:r>
              <a:rPr lang="en-US" altLang="zh-TW" sz="2700">
                <a:ea typeface="新細明體" panose="02020500000000000000" pitchFamily="18" charset="-120"/>
              </a:rPr>
              <a:t>hybrid computer </a:t>
            </a:r>
          </a:p>
          <a:p>
            <a:pPr>
              <a:lnSpc>
                <a:spcPct val="90000"/>
              </a:lnSpc>
              <a:buFont typeface="Wingdings 2" panose="05020102010507070707" pitchFamily="18" charset="2"/>
              <a:buNone/>
            </a:pPr>
            <a:r>
              <a:rPr lang="en-US" altLang="zh-TW" sz="2700">
                <a:ea typeface="新細明體" panose="02020500000000000000" pitchFamily="18" charset="-120"/>
              </a:rPr>
              <a:t>    	A computer designed based on the data processing</a:t>
            </a:r>
          </a:p>
          <a:p>
            <a:pPr>
              <a:lnSpc>
                <a:spcPct val="90000"/>
              </a:lnSpc>
              <a:buFont typeface="Wingdings 2" panose="05020102010507070707" pitchFamily="18" charset="2"/>
              <a:buNone/>
            </a:pPr>
            <a:r>
              <a:rPr lang="en-US" altLang="zh-TW" sz="2700">
                <a:ea typeface="新細明體" panose="02020500000000000000" pitchFamily="18" charset="-120"/>
              </a:rPr>
              <a:t>    	principles of the above two types of computers</a:t>
            </a:r>
          </a:p>
          <a:p>
            <a:pPr>
              <a:lnSpc>
                <a:spcPct val="90000"/>
              </a:lnSpc>
              <a:buFont typeface="Wingdings 2" panose="05020102010507070707" pitchFamily="18" charset="2"/>
              <a:buNone/>
            </a:pPr>
            <a:r>
              <a:rPr lang="en-US" altLang="zh-TW" sz="2700">
                <a:ea typeface="新細明體" panose="02020500000000000000" pitchFamily="18" charset="-120"/>
              </a:rPr>
              <a:t>   	(i.e., digital computers and analog computers).</a:t>
            </a:r>
            <a:br>
              <a:rPr lang="en-US" altLang="zh-TW" sz="2700">
                <a:ea typeface="新細明體" panose="02020500000000000000" pitchFamily="18" charset="-120"/>
              </a:rPr>
            </a:br>
            <a:endParaRPr lang="en-US" altLang="zh-TW" sz="2700">
              <a:ea typeface="新細明體" panose="02020500000000000000" pitchFamily="18" charset="-120"/>
            </a:endParaRPr>
          </a:p>
          <a:p>
            <a:pPr>
              <a:lnSpc>
                <a:spcPct val="90000"/>
              </a:lnSpc>
            </a:pPr>
            <a:endParaRPr lang="zh-TW" altLang="en-US" sz="2700">
              <a:ea typeface="新細明體" panose="02020500000000000000" pitchFamily="18"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68972FA-DE80-37B0-2694-F1AB9F63FE95}"/>
              </a:ext>
            </a:extLst>
          </p:cNvPr>
          <p:cNvSpPr>
            <a:spLocks noGrp="1" noChangeArrowheads="1"/>
          </p:cNvSpPr>
          <p:nvPr>
            <p:ph type="title"/>
          </p:nvPr>
        </p:nvSpPr>
        <p:spPr>
          <a:xfrm>
            <a:off x="1828800" y="457200"/>
            <a:ext cx="9067800" cy="838200"/>
          </a:xfrm>
        </p:spPr>
        <p:txBody>
          <a:bodyPr/>
          <a:lstStyle/>
          <a:p>
            <a:r>
              <a:rPr lang="en-US" altLang="zh-TW" sz="3200">
                <a:latin typeface="新細明體" panose="02020500000000000000" pitchFamily="18" charset="-120"/>
                <a:ea typeface="新細明體" panose="02020500000000000000" pitchFamily="18" charset="-120"/>
              </a:rPr>
              <a:t>1.2.3 Classification according to processing energy</a:t>
            </a:r>
            <a:endParaRPr lang="zh-TW" altLang="en-US" sz="3200">
              <a:latin typeface="新細明體" panose="02020500000000000000" pitchFamily="18" charset="-120"/>
              <a:ea typeface="新細明體" panose="02020500000000000000" pitchFamily="18" charset="-120"/>
            </a:endParaRPr>
          </a:p>
        </p:txBody>
      </p:sp>
      <p:sp>
        <p:nvSpPr>
          <p:cNvPr id="9219" name="Rectangle 3">
            <a:extLst>
              <a:ext uri="{FF2B5EF4-FFF2-40B4-BE49-F238E27FC236}">
                <a16:creationId xmlns:a16="http://schemas.microsoft.com/office/drawing/2014/main" id="{AAE37974-98E5-4210-2247-43C47BC89398}"/>
              </a:ext>
            </a:extLst>
          </p:cNvPr>
          <p:cNvSpPr>
            <a:spLocks noGrp="1" noChangeArrowheads="1"/>
          </p:cNvSpPr>
          <p:nvPr>
            <p:ph type="body" idx="1"/>
          </p:nvPr>
        </p:nvSpPr>
        <p:spPr bwMode="auto">
          <a:xfrm>
            <a:off x="931862" y="1246468"/>
            <a:ext cx="8946541" cy="41954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r>
              <a:rPr lang="en-US" altLang="zh-TW" sz="3600" dirty="0">
                <a:latin typeface="新細明體" panose="02020500000000000000" pitchFamily="18" charset="-120"/>
                <a:ea typeface="新細明體" panose="02020500000000000000" pitchFamily="18" charset="-120"/>
              </a:rPr>
              <a:t>Super Computer</a:t>
            </a:r>
            <a:r>
              <a:rPr lang="zh-TW" altLang="en-US" sz="3600" dirty="0">
                <a:latin typeface="新細明體" panose="02020500000000000000" pitchFamily="18" charset="-120"/>
                <a:ea typeface="新細明體" panose="02020500000000000000" pitchFamily="18" charset="-120"/>
              </a:rPr>
              <a:t> </a:t>
            </a:r>
          </a:p>
          <a:p>
            <a:pPr lvl="1"/>
            <a:r>
              <a:rPr lang="en-US" altLang="zh-TW" sz="3600" dirty="0">
                <a:latin typeface="新細明體" panose="02020500000000000000" pitchFamily="18" charset="-120"/>
                <a:ea typeface="新細明體" panose="02020500000000000000" pitchFamily="18" charset="-120"/>
              </a:rPr>
              <a:t>Extremely demanding speed requirements and extremely large data volumes are required for computing needs</a:t>
            </a:r>
          </a:p>
          <a:p>
            <a:pPr lvl="1"/>
            <a:r>
              <a:rPr lang="en-US" altLang="zh-TW" sz="3600" dirty="0">
                <a:latin typeface="新細明體" panose="02020500000000000000" pitchFamily="18" charset="-120"/>
                <a:ea typeface="新細明體" panose="02020500000000000000" pitchFamily="18" charset="-120"/>
              </a:rPr>
              <a:t>Extremely demanding speed requirements and extremely large data volumes are required for computing needs </a:t>
            </a:r>
          </a:p>
          <a:p>
            <a:pPr lvl="1"/>
            <a:r>
              <a:rPr lang="en-US" altLang="zh-TW" sz="3600" dirty="0">
                <a:latin typeface="新細明體" panose="02020500000000000000" pitchFamily="18" charset="-120"/>
                <a:ea typeface="新細明體" panose="02020500000000000000" pitchFamily="18" charset="-120"/>
              </a:rPr>
              <a:t>deep blue</a:t>
            </a:r>
            <a:r>
              <a:rPr lang="zh-TW" altLang="en-US" sz="3600" dirty="0">
                <a:latin typeface="新細明體" panose="02020500000000000000" pitchFamily="18" charset="-120"/>
                <a:ea typeface="新細明體" panose="02020500000000000000" pitchFamily="18" charset="-120"/>
              </a:rPr>
              <a:t> 、</a:t>
            </a:r>
            <a:r>
              <a:rPr lang="en-US" altLang="zh-TW" sz="3600" dirty="0">
                <a:latin typeface="新細明體" panose="02020500000000000000" pitchFamily="18" charset="-120"/>
                <a:ea typeface="新細明體" panose="02020500000000000000" pitchFamily="18" charset="-120"/>
              </a:rPr>
              <a:t>CRAY-2 </a:t>
            </a:r>
          </a:p>
          <a:p>
            <a:pPr lvl="1"/>
            <a:endParaRPr lang="en-US" altLang="zh-TW" sz="2600" dirty="0">
              <a:latin typeface="Times New Roman" panose="02020603050405020304" pitchFamily="18" charset="0"/>
              <a:ea typeface="標楷體" panose="03000509000000000000" pitchFamily="65" charset="-120"/>
            </a:endParaRPr>
          </a:p>
          <a:p>
            <a:pPr lvl="1"/>
            <a:endParaRPr lang="en-US" altLang="zh-TW" sz="3000" dirty="0">
              <a:latin typeface="Times New Roman" panose="02020603050405020304" pitchFamily="18" charset="0"/>
              <a:ea typeface="標楷體" panose="03000509000000000000" pitchFamily="65" charset="-120"/>
            </a:endParaRPr>
          </a:p>
        </p:txBody>
      </p:sp>
      <p:sp>
        <p:nvSpPr>
          <p:cNvPr id="9220" name="Rectangle 7">
            <a:extLst>
              <a:ext uri="{FF2B5EF4-FFF2-40B4-BE49-F238E27FC236}">
                <a16:creationId xmlns:a16="http://schemas.microsoft.com/office/drawing/2014/main" id="{CB897707-67AE-4728-D8D9-9F177913608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graphicFrame>
        <p:nvGraphicFramePr>
          <p:cNvPr id="9221" name="Object 6">
            <a:extLst>
              <a:ext uri="{FF2B5EF4-FFF2-40B4-BE49-F238E27FC236}">
                <a16:creationId xmlns:a16="http://schemas.microsoft.com/office/drawing/2014/main" id="{81A4B0F2-DFFA-2016-95B7-0ABEDDCB4645}"/>
              </a:ext>
            </a:extLst>
          </p:cNvPr>
          <p:cNvGraphicFramePr>
            <a:graphicFrameLocks noChangeAspect="1"/>
          </p:cNvGraphicFramePr>
          <p:nvPr>
            <p:extLst>
              <p:ext uri="{D42A27DB-BD31-4B8C-83A1-F6EECF244321}">
                <p14:modId xmlns:p14="http://schemas.microsoft.com/office/powerpoint/2010/main" val="3252339598"/>
              </p:ext>
            </p:extLst>
          </p:nvPr>
        </p:nvGraphicFramePr>
        <p:xfrm>
          <a:off x="7744803" y="4470400"/>
          <a:ext cx="4267200" cy="2171701"/>
        </p:xfrm>
        <a:graphic>
          <a:graphicData uri="http://schemas.openxmlformats.org/presentationml/2006/ole">
            <mc:AlternateContent xmlns:mc="http://schemas.openxmlformats.org/markup-compatibility/2006">
              <mc:Choice xmlns:v="urn:schemas-microsoft-com:vml" Requires="v">
                <p:oleObj name="PhotoImpact" r:id="rId2" imgW="1357542" imgH="1023870" progId="PI3.Image">
                  <p:embed/>
                </p:oleObj>
              </mc:Choice>
              <mc:Fallback>
                <p:oleObj name="PhotoImpact" r:id="rId2" imgW="1357542" imgH="1023870" progId="PI3.Image">
                  <p:embed/>
                  <p:pic>
                    <p:nvPicPr>
                      <p:cNvPr id="9221" name="Object 6">
                        <a:extLst>
                          <a:ext uri="{FF2B5EF4-FFF2-40B4-BE49-F238E27FC236}">
                            <a16:creationId xmlns:a16="http://schemas.microsoft.com/office/drawing/2014/main" id="{81A4B0F2-DFFA-2016-95B7-0ABEDDCB4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803" y="4470400"/>
                        <a:ext cx="4267200" cy="2171701"/>
                      </a:xfrm>
                      <a:prstGeom prst="rect">
                        <a:avLst/>
                      </a:prstGeom>
                      <a:noFill/>
                      <a:ln>
                        <a:noFill/>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07DDD38-9664-8455-B42A-F5656B7D7A83}"/>
              </a:ext>
            </a:extLst>
          </p:cNvPr>
          <p:cNvSpPr>
            <a:spLocks noGrp="1" noChangeArrowheads="1"/>
          </p:cNvSpPr>
          <p:nvPr>
            <p:ph type="title"/>
          </p:nvPr>
        </p:nvSpPr>
        <p:spPr>
          <a:xfrm>
            <a:off x="838200" y="457200"/>
            <a:ext cx="10058400" cy="838200"/>
          </a:xfrm>
        </p:spPr>
        <p:txBody>
          <a:bodyPr/>
          <a:lstStyle/>
          <a:p>
            <a:r>
              <a:rPr lang="en-US" altLang="zh-TW" sz="4000" dirty="0">
                <a:latin typeface="新細明體" panose="02020500000000000000" pitchFamily="18" charset="-120"/>
                <a:ea typeface="新細明體" panose="02020500000000000000" pitchFamily="18" charset="-120"/>
              </a:rPr>
              <a:t>1.2.3 Classification according to processing energy</a:t>
            </a:r>
            <a:endParaRPr lang="zh-TW" altLang="en-US" sz="4000" dirty="0">
              <a:latin typeface="新細明體" panose="02020500000000000000" pitchFamily="18" charset="-120"/>
              <a:ea typeface="新細明體" panose="02020500000000000000" pitchFamily="18" charset="-120"/>
            </a:endParaRPr>
          </a:p>
        </p:txBody>
      </p:sp>
      <p:sp>
        <p:nvSpPr>
          <p:cNvPr id="12291" name="Rectangle 3">
            <a:extLst>
              <a:ext uri="{FF2B5EF4-FFF2-40B4-BE49-F238E27FC236}">
                <a16:creationId xmlns:a16="http://schemas.microsoft.com/office/drawing/2014/main" id="{7A045153-DBB9-E0D5-2D10-6CD0F9F56171}"/>
              </a:ext>
            </a:extLst>
          </p:cNvPr>
          <p:cNvSpPr>
            <a:spLocks noGrp="1" noChangeArrowheads="1"/>
          </p:cNvSpPr>
          <p:nvPr>
            <p:ph type="body" idx="1"/>
          </p:nvPr>
        </p:nvSpPr>
        <p:spPr bwMode="auto">
          <a:xfrm>
            <a:off x="1103312" y="1352550"/>
            <a:ext cx="8946541" cy="5346700"/>
          </a:xfrm>
        </p:spPr>
        <p:txBody>
          <a:bodyPr vert="horz" wrap="square" lIns="91440" tIns="45720" rIns="91440" bIns="45720" numCol="1" rtlCol="0" anchor="t" anchorCtr="0" compatLnSpc="1">
            <a:prstTxWarp prst="textNoShape">
              <a:avLst/>
            </a:prstTxWarp>
            <a:normAutofit fontScale="92500" lnSpcReduction="10000"/>
          </a:bodyPr>
          <a:lstStyle/>
          <a:p>
            <a:pPr>
              <a:defRPr/>
            </a:pPr>
            <a:r>
              <a:rPr lang="en-US" altLang="zh-TW" sz="3900" dirty="0">
                <a:latin typeface="Times New Roman" panose="02020603050405020304" pitchFamily="18" charset="0"/>
                <a:ea typeface="標楷體" panose="03000509000000000000" pitchFamily="65" charset="-120"/>
              </a:rPr>
              <a:t>mainframe computer</a:t>
            </a:r>
            <a:endParaRPr lang="zh-TW" altLang="en-US" sz="3900" dirty="0">
              <a:latin typeface="Times New Roman" panose="02020603050405020304" pitchFamily="18" charset="0"/>
              <a:ea typeface="標楷體" panose="03000509000000000000" pitchFamily="65" charset="-120"/>
            </a:endParaRPr>
          </a:p>
          <a:p>
            <a:pPr lvl="1">
              <a:defRPr/>
            </a:pPr>
            <a:r>
              <a:rPr lang="en-US" altLang="zh-TW" sz="3200" dirty="0"/>
              <a:t>Fast speed, huge memory capacity, and many functions</a:t>
            </a:r>
            <a:r>
              <a:rPr lang="zh-TW" altLang="en-US" sz="3200" dirty="0">
                <a:latin typeface="Times New Roman" panose="02020603050405020304" pitchFamily="18" charset="0"/>
                <a:ea typeface="標楷體" panose="03000509000000000000" pitchFamily="65" charset="-120"/>
              </a:rPr>
              <a:t> </a:t>
            </a:r>
          </a:p>
          <a:p>
            <a:pPr lvl="1">
              <a:defRPr/>
            </a:pPr>
            <a:r>
              <a:rPr lang="en-US" altLang="zh-TW" sz="3200" dirty="0"/>
              <a:t>Most of them are located in the computer room and are used by multiple people through terminals or networks</a:t>
            </a:r>
            <a:r>
              <a:rPr lang="zh-TW" altLang="en-US" sz="3200" dirty="0">
                <a:latin typeface="Times New Roman" panose="02020603050405020304" pitchFamily="18" charset="0"/>
                <a:ea typeface="標楷體" panose="03000509000000000000" pitchFamily="65" charset="-120"/>
              </a:rPr>
              <a:t> </a:t>
            </a:r>
          </a:p>
          <a:p>
            <a:pPr lvl="1">
              <a:defRPr/>
            </a:pPr>
            <a:r>
              <a:rPr lang="en-US" altLang="zh-TW" sz="3200" dirty="0"/>
              <a:t>Host computer</a:t>
            </a:r>
            <a:r>
              <a:rPr lang="zh-TW" altLang="en-US" sz="3200" dirty="0">
                <a:latin typeface="Times New Roman" panose="02020603050405020304" pitchFamily="18" charset="0"/>
                <a:ea typeface="標楷體" panose="03000509000000000000" pitchFamily="65" charset="-120"/>
              </a:rPr>
              <a:t> </a:t>
            </a:r>
          </a:p>
          <a:p>
            <a:pPr>
              <a:defRPr/>
            </a:pPr>
            <a:r>
              <a:rPr lang="en-US" altLang="zh-TW" sz="3900" dirty="0">
                <a:latin typeface="Times New Roman" panose="02020603050405020304" pitchFamily="18" charset="0"/>
                <a:ea typeface="標楷體" panose="03000509000000000000" pitchFamily="65" charset="-120"/>
              </a:rPr>
              <a:t>medium computer</a:t>
            </a:r>
            <a:r>
              <a:rPr lang="zh-TW" altLang="en-US" sz="3900" dirty="0">
                <a:latin typeface="Times New Roman" panose="02020603050405020304" pitchFamily="18" charset="0"/>
                <a:ea typeface="標楷體" panose="03000509000000000000" pitchFamily="65" charset="-120"/>
              </a:rPr>
              <a:t> </a:t>
            </a:r>
          </a:p>
          <a:p>
            <a:pPr lvl="1">
              <a:defRPr/>
            </a:pPr>
            <a:r>
              <a:rPr lang="en-US" altLang="zh-TW" sz="3200" dirty="0"/>
              <a:t>It is inferior in energy to mainframes, but it is already quite powerful</a:t>
            </a:r>
            <a:r>
              <a:rPr lang="zh-TW" altLang="en-US" sz="3200" dirty="0">
                <a:latin typeface="Times New Roman" panose="02020603050405020304" pitchFamily="18" charset="0"/>
                <a:ea typeface="標楷體" panose="03000509000000000000" pitchFamily="65" charset="-120"/>
              </a:rPr>
              <a:t> </a:t>
            </a:r>
          </a:p>
          <a:p>
            <a:pPr lvl="1">
              <a:defRPr/>
            </a:pPr>
            <a:endParaRPr lang="zh-TW" altLang="en-US" sz="3200" dirty="0">
              <a:latin typeface="Times New Roman" panose="02020603050405020304" pitchFamily="18" charset="0"/>
              <a:ea typeface="標楷體" panose="03000509000000000000" pitchFamily="65" charset="-120"/>
            </a:endParaRPr>
          </a:p>
          <a:p>
            <a:pPr>
              <a:defRPr/>
            </a:pPr>
            <a:endParaRPr lang="en-US" altLang="zh-TW" dirty="0">
              <a:latin typeface="Times New Roman" panose="02020603050405020304" pitchFamily="18" charset="0"/>
              <a:ea typeface="標楷體" panose="03000509000000000000" pitchFamily="65"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A37E248-CBAF-0C40-9A6B-7C195720336F}"/>
              </a:ext>
            </a:extLst>
          </p:cNvPr>
          <p:cNvSpPr>
            <a:spLocks noGrp="1" noChangeArrowheads="1"/>
          </p:cNvSpPr>
          <p:nvPr>
            <p:ph type="title"/>
          </p:nvPr>
        </p:nvSpPr>
        <p:spPr>
          <a:xfrm>
            <a:off x="1517650" y="304800"/>
            <a:ext cx="9220200" cy="838200"/>
          </a:xfrm>
        </p:spPr>
        <p:txBody>
          <a:bodyPr/>
          <a:lstStyle/>
          <a:p>
            <a:r>
              <a:rPr lang="en-US" altLang="zh-TW" sz="3200">
                <a:latin typeface="新細明體" panose="02020500000000000000" pitchFamily="18" charset="-120"/>
                <a:ea typeface="新細明體" panose="02020500000000000000" pitchFamily="18" charset="-120"/>
              </a:rPr>
              <a:t>1.2.3 Classification according to processing energy</a:t>
            </a:r>
            <a:endParaRPr lang="zh-TW" altLang="en-US" sz="3200">
              <a:latin typeface="新細明體" panose="02020500000000000000" pitchFamily="18" charset="-120"/>
              <a:ea typeface="新細明體" panose="02020500000000000000" pitchFamily="18" charset="-120"/>
            </a:endParaRPr>
          </a:p>
        </p:txBody>
      </p:sp>
      <p:sp>
        <p:nvSpPr>
          <p:cNvPr id="13315" name="Rectangle 3">
            <a:extLst>
              <a:ext uri="{FF2B5EF4-FFF2-40B4-BE49-F238E27FC236}">
                <a16:creationId xmlns:a16="http://schemas.microsoft.com/office/drawing/2014/main" id="{40300AC8-7C90-26BC-0741-62C05512ED34}"/>
              </a:ext>
            </a:extLst>
          </p:cNvPr>
          <p:cNvSpPr>
            <a:spLocks noGrp="1" noChangeArrowheads="1"/>
          </p:cNvSpPr>
          <p:nvPr>
            <p:ph type="body" idx="1"/>
          </p:nvPr>
        </p:nvSpPr>
        <p:spPr bwMode="auto">
          <a:xfrm>
            <a:off x="1103312" y="1231900"/>
            <a:ext cx="10142538" cy="5016499"/>
          </a:xfrm>
        </p:spPr>
        <p:txBody>
          <a:bodyPr vert="horz" wrap="square" lIns="91440" tIns="45720" rIns="91440" bIns="45720" numCol="1" rtlCol="0" anchor="t" anchorCtr="0" compatLnSpc="1">
            <a:prstTxWarp prst="textNoShape">
              <a:avLst/>
            </a:prstTxWarp>
            <a:normAutofit fontScale="92500" lnSpcReduction="20000"/>
          </a:bodyPr>
          <a:lstStyle/>
          <a:p>
            <a:pPr>
              <a:lnSpc>
                <a:spcPct val="90000"/>
              </a:lnSpc>
              <a:defRPr/>
            </a:pPr>
            <a:r>
              <a:rPr lang="en-US" altLang="zh-TW" sz="4300" dirty="0">
                <a:latin typeface="新細明體" panose="02020500000000000000" pitchFamily="18" charset="-120"/>
                <a:ea typeface="新細明體" panose="02020500000000000000" pitchFamily="18" charset="-120"/>
              </a:rPr>
              <a:t>mini computer</a:t>
            </a:r>
            <a:r>
              <a:rPr lang="zh-TW" altLang="en-US" sz="4300" dirty="0">
                <a:latin typeface="新細明體" panose="02020500000000000000" pitchFamily="18" charset="-120"/>
                <a:ea typeface="新細明體" panose="02020500000000000000" pitchFamily="18" charset="-120"/>
              </a:rPr>
              <a:t> </a:t>
            </a:r>
          </a:p>
          <a:p>
            <a:pPr lvl="1">
              <a:lnSpc>
                <a:spcPct val="90000"/>
              </a:lnSpc>
              <a:defRPr/>
            </a:pPr>
            <a:r>
              <a:rPr lang="en-US" altLang="zh-TW" sz="3000" dirty="0">
                <a:latin typeface="新細明體" panose="02020500000000000000" pitchFamily="18" charset="-120"/>
                <a:ea typeface="新細明體" panose="02020500000000000000" pitchFamily="18" charset="-120"/>
              </a:rPr>
              <a:t>Small computers, which are one size smaller than medium-sized computers</a:t>
            </a:r>
            <a:r>
              <a:rPr lang="zh-TW" altLang="en-US" sz="3000" dirty="0">
                <a:latin typeface="新細明體" panose="02020500000000000000" pitchFamily="18" charset="-120"/>
                <a:ea typeface="新細明體" panose="02020500000000000000" pitchFamily="18" charset="-120"/>
              </a:rPr>
              <a:t> </a:t>
            </a:r>
          </a:p>
          <a:p>
            <a:pPr lvl="1">
              <a:lnSpc>
                <a:spcPct val="90000"/>
              </a:lnSpc>
              <a:defRPr/>
            </a:pPr>
            <a:r>
              <a:rPr lang="zh-TW" altLang="en-US" sz="3000" dirty="0">
                <a:latin typeface="新細明體" panose="02020500000000000000" pitchFamily="18" charset="-120"/>
                <a:ea typeface="新細明體" panose="02020500000000000000" pitchFamily="18" charset="-120"/>
              </a:rPr>
              <a:t> </a:t>
            </a:r>
            <a:r>
              <a:rPr lang="en-US" altLang="zh-TW" sz="3000" dirty="0">
                <a:latin typeface="新細明體" panose="02020500000000000000" pitchFamily="18" charset="-120"/>
                <a:ea typeface="新細明體" panose="02020500000000000000" pitchFamily="18" charset="-120"/>
              </a:rPr>
              <a:t>HP3000</a:t>
            </a:r>
            <a:r>
              <a:rPr lang="zh-TW" altLang="en-US" sz="3000" dirty="0">
                <a:latin typeface="新細明體" panose="02020500000000000000" pitchFamily="18" charset="-120"/>
                <a:ea typeface="新細明體" panose="02020500000000000000" pitchFamily="18" charset="-120"/>
              </a:rPr>
              <a:t>、</a:t>
            </a:r>
            <a:r>
              <a:rPr lang="en-US" altLang="zh-TW" sz="3000" dirty="0">
                <a:latin typeface="新細明體" panose="02020500000000000000" pitchFamily="18" charset="-120"/>
                <a:ea typeface="新細明體" panose="02020500000000000000" pitchFamily="18" charset="-120"/>
              </a:rPr>
              <a:t>VAX-11</a:t>
            </a:r>
            <a:r>
              <a:rPr lang="zh-TW" altLang="en-US" sz="3000" dirty="0">
                <a:latin typeface="新細明體" panose="02020500000000000000" pitchFamily="18" charset="-120"/>
                <a:ea typeface="新細明體" panose="02020500000000000000" pitchFamily="18" charset="-120"/>
              </a:rPr>
              <a:t>、</a:t>
            </a:r>
            <a:r>
              <a:rPr lang="en-US" altLang="zh-TW" sz="3000" dirty="0">
                <a:latin typeface="新細明體" panose="02020500000000000000" pitchFamily="18" charset="-120"/>
                <a:ea typeface="新細明體" panose="02020500000000000000" pitchFamily="18" charset="-120"/>
              </a:rPr>
              <a:t>PDP-l1 </a:t>
            </a:r>
          </a:p>
          <a:p>
            <a:pPr lvl="1">
              <a:lnSpc>
                <a:spcPct val="90000"/>
              </a:lnSpc>
              <a:defRPr/>
            </a:pPr>
            <a:r>
              <a:rPr lang="en-US" altLang="zh-TW" sz="3000" dirty="0">
                <a:latin typeface="新細明體" panose="02020500000000000000" pitchFamily="18" charset="-120"/>
                <a:ea typeface="新細明體" panose="02020500000000000000" pitchFamily="18" charset="-120"/>
              </a:rPr>
              <a:t>The main market is the laboratories of small businesses or academic units</a:t>
            </a:r>
            <a:endParaRPr lang="zh-TW" altLang="en-US" sz="3000" dirty="0">
              <a:latin typeface="新細明體" panose="02020500000000000000" pitchFamily="18" charset="-120"/>
              <a:ea typeface="新細明體" panose="02020500000000000000" pitchFamily="18" charset="-120"/>
            </a:endParaRPr>
          </a:p>
          <a:p>
            <a:pPr>
              <a:lnSpc>
                <a:spcPct val="90000"/>
              </a:lnSpc>
              <a:defRPr/>
            </a:pPr>
            <a:r>
              <a:rPr lang="en-US" altLang="zh-TW" sz="4300" dirty="0">
                <a:latin typeface="新細明體" panose="02020500000000000000" pitchFamily="18" charset="-120"/>
                <a:ea typeface="新細明體" panose="02020500000000000000" pitchFamily="18" charset="-120"/>
              </a:rPr>
              <a:t>micro computer</a:t>
            </a:r>
            <a:endParaRPr lang="zh-TW" altLang="en-US" sz="4300" dirty="0">
              <a:latin typeface="新細明體" panose="02020500000000000000" pitchFamily="18" charset="-120"/>
              <a:ea typeface="新細明體" panose="02020500000000000000" pitchFamily="18" charset="-120"/>
            </a:endParaRPr>
          </a:p>
          <a:p>
            <a:pPr lvl="1">
              <a:lnSpc>
                <a:spcPct val="90000"/>
              </a:lnSpc>
              <a:defRPr/>
            </a:pPr>
            <a:r>
              <a:rPr lang="en-US" altLang="zh-TW" sz="3000" dirty="0">
                <a:latin typeface="新細明體" panose="02020500000000000000" pitchFamily="18" charset="-120"/>
                <a:ea typeface="新細明體" panose="02020500000000000000" pitchFamily="18" charset="-120"/>
              </a:rPr>
              <a:t>The computing core is one or more microprocessors</a:t>
            </a:r>
          </a:p>
          <a:p>
            <a:pPr lvl="1">
              <a:lnSpc>
                <a:spcPct val="90000"/>
              </a:lnSpc>
              <a:defRPr/>
            </a:pPr>
            <a:r>
              <a:rPr lang="en-US" altLang="zh-TW" sz="3000" dirty="0">
                <a:latin typeface="新細明體" panose="02020500000000000000" pitchFamily="18" charset="-120"/>
                <a:ea typeface="新細明體" panose="02020500000000000000" pitchFamily="18" charset="-120"/>
              </a:rPr>
              <a:t>The most commonly used computer type (PC) is the most widely used and economical type</a:t>
            </a:r>
            <a:r>
              <a:rPr lang="zh-TW" altLang="en-US" sz="3000" dirty="0">
                <a:latin typeface="新細明體" panose="02020500000000000000" pitchFamily="18" charset="-120"/>
                <a:ea typeface="新細明體" panose="02020500000000000000" pitchFamily="18" charset="-120"/>
              </a:rPr>
              <a:t> </a:t>
            </a:r>
          </a:p>
          <a:p>
            <a:pPr lvl="1">
              <a:lnSpc>
                <a:spcPct val="90000"/>
              </a:lnSpc>
              <a:defRPr/>
            </a:pPr>
            <a:r>
              <a:rPr lang="en-US" altLang="zh-TW" sz="3000" dirty="0">
                <a:latin typeface="新細明體" panose="02020500000000000000" pitchFamily="18" charset="-120"/>
                <a:ea typeface="新細明體" panose="02020500000000000000" pitchFamily="18" charset="-120"/>
              </a:rPr>
              <a:t>It can also be divided into desktop, laptop, handheld type, </a:t>
            </a:r>
            <a:r>
              <a:rPr lang="en-US" altLang="zh-TW" sz="3000" dirty="0" err="1">
                <a:latin typeface="新細明體" panose="02020500000000000000" pitchFamily="18" charset="-120"/>
                <a:ea typeface="新細明體" panose="02020500000000000000" pitchFamily="18" charset="-120"/>
              </a:rPr>
              <a:t>etc</a:t>
            </a:r>
            <a:endParaRPr lang="zh-TW" altLang="en-US" sz="3000" dirty="0">
              <a:latin typeface="新細明體" panose="02020500000000000000" pitchFamily="18" charset="-120"/>
              <a:ea typeface="新細明體" panose="02020500000000000000" pitchFamily="18" charset="-120"/>
            </a:endParaRPr>
          </a:p>
          <a:p>
            <a:pPr lvl="1">
              <a:lnSpc>
                <a:spcPct val="90000"/>
              </a:lnSpc>
              <a:defRPr/>
            </a:pPr>
            <a:endParaRPr lang="en-US" altLang="zh-TW" sz="2400" dirty="0">
              <a:latin typeface="Times New Roman" panose="02020603050405020304" pitchFamily="18" charset="0"/>
              <a:ea typeface="標楷體" panose="03000509000000000000" pitchFamily="65" charset="-120"/>
            </a:endParaRPr>
          </a:p>
        </p:txBody>
      </p:sp>
      <p:sp>
        <p:nvSpPr>
          <p:cNvPr id="11268" name="Rectangle 5">
            <a:extLst>
              <a:ext uri="{FF2B5EF4-FFF2-40B4-BE49-F238E27FC236}">
                <a16:creationId xmlns:a16="http://schemas.microsoft.com/office/drawing/2014/main" id="{9E0750B5-402A-E6DA-48AB-1638A3B0E1AB}"/>
              </a:ext>
            </a:extLst>
          </p:cNvPr>
          <p:cNvSpPr>
            <a:spLocks noChangeArrowheads="1"/>
          </p:cNvSpPr>
          <p:nvPr/>
        </p:nvSpPr>
        <p:spPr bwMode="auto">
          <a:xfrm>
            <a:off x="1524001" y="28871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a:solidFill>
                  <a:schemeClr val="tx2"/>
                </a:solidFill>
                <a:latin typeface="Franklin Gothic Book" panose="020B0503020102020204" pitchFamily="34" charset="0"/>
              </a:defRPr>
            </a:lvl9pPr>
          </a:lstStyle>
          <a:p>
            <a:pPr eaLnBrk="1" hangingPunct="1">
              <a:spcBef>
                <a:spcPct val="0"/>
              </a:spcBef>
              <a:buClrTx/>
              <a:buSzTx/>
              <a:buFontTx/>
              <a:buNone/>
            </a:pPr>
            <a:endParaRPr lang="zh-TW" altLang="en-US" sz="1800">
              <a:solidFill>
                <a:schemeClr val="tx1"/>
              </a:solidFill>
              <a:latin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167_TF78884036_Win32" id="{228D1207-95D3-4C1F-BF07-33DBA530AA91}" vid="{D98F85CA-E3BD-49FD-836A-F55C1D9D72C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數位設計</Template>
  <TotalTime>595</TotalTime>
  <Words>3228</Words>
  <Application>Microsoft Office PowerPoint</Application>
  <PresentationFormat>寬螢幕</PresentationFormat>
  <Paragraphs>349</Paragraphs>
  <Slides>47</Slides>
  <Notes>4</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3</vt:i4>
      </vt:variant>
      <vt:variant>
        <vt:lpstr>投影片標題</vt:lpstr>
      </vt:variant>
      <vt:variant>
        <vt:i4>47</vt:i4>
      </vt:variant>
    </vt:vector>
  </HeadingPairs>
  <TitlesOfParts>
    <vt:vector size="61" baseType="lpstr">
      <vt:lpstr>Microsoft JhengHei UI</vt:lpstr>
      <vt:lpstr>Microsoft YaHei UI</vt:lpstr>
      <vt:lpstr>細明體</vt:lpstr>
      <vt:lpstr>新細明體</vt:lpstr>
      <vt:lpstr>標楷體</vt:lpstr>
      <vt:lpstr>Arial</vt:lpstr>
      <vt:lpstr>Franklin Gothic Book</vt:lpstr>
      <vt:lpstr>Times New Roman</vt:lpstr>
      <vt:lpstr>Wingdings 2</vt:lpstr>
      <vt:lpstr>Wingdings 3</vt:lpstr>
      <vt:lpstr>離子</vt:lpstr>
      <vt:lpstr>PhotoImpact</vt:lpstr>
      <vt:lpstr>Picture</vt:lpstr>
      <vt:lpstr>圖片</vt:lpstr>
      <vt:lpstr>Chapter 1 Introduction to Computer  Systems</vt:lpstr>
      <vt:lpstr>Chapter 1 Introduction to Computer Systems</vt:lpstr>
      <vt:lpstr>1.1 What is a computer</vt:lpstr>
      <vt:lpstr>1.1 Types of computers</vt:lpstr>
      <vt:lpstr>1.2.1 Classification according to scope of application</vt:lpstr>
      <vt:lpstr>  1.2.2  Classification by the type of data being processed</vt:lpstr>
      <vt:lpstr>1.2.3 Classification according to processing energy</vt:lpstr>
      <vt:lpstr>1.2.3 Classification according to processing energy</vt:lpstr>
      <vt:lpstr>1.2.3 Classification according to processing energy</vt:lpstr>
      <vt:lpstr>1.2.4 Classification according to usage occasion</vt:lpstr>
      <vt:lpstr>1.2.4 Classification according to usage occasion</vt:lpstr>
      <vt:lpstr>1.2.4 Classification according to usage occasion</vt:lpstr>
      <vt:lpstr>1.3  History and evolution of computer development</vt:lpstr>
      <vt:lpstr>1.3.1 The origin of electronic computers - the era of mechanical types （1642~1945）</vt:lpstr>
      <vt:lpstr>1.3.2 The first generation of computers - the era of vacuum tubes （1946~1953）</vt:lpstr>
      <vt:lpstr>1.3.3 The second generation of computers - the transistor era （1954~1965）</vt:lpstr>
      <vt:lpstr>1.3.4 The third generation of computers - the era of integrated circuits （1965~1980）</vt:lpstr>
      <vt:lpstr>1.3.5 The fourth generation of computers - VLSI ultra-large integrated circuit era （1980~????）</vt:lpstr>
      <vt:lpstr>1.4 Moore Law</vt:lpstr>
      <vt:lpstr>1.4 Moore Law</vt:lpstr>
      <vt:lpstr>1.5 The architecture of how computer systems work</vt:lpstr>
      <vt:lpstr>1.5.1 A model with a seven-tier architecture</vt:lpstr>
      <vt:lpstr>1.5.2 Level 7: "User" layer</vt:lpstr>
      <vt:lpstr>1.5.3 Level 6: "Advanced Language" Layer</vt:lpstr>
      <vt:lpstr> 1.5.4 Level 5: "Assembly Language" layer</vt:lpstr>
      <vt:lpstr>1.5.5 Level 4: "System Program" layer</vt:lpstr>
      <vt:lpstr>1.5.6 Layer 3: "Equipment" layer</vt:lpstr>
      <vt:lpstr>1.5.7 Level 2: "Control" layer</vt:lpstr>
      <vt:lpstr>1.5.8 Level 1: "Digital Logic" layer</vt:lpstr>
      <vt:lpstr>1.6 Computer hardware structure</vt:lpstr>
      <vt:lpstr>1.6.1 Von Neumann Architecture</vt:lpstr>
      <vt:lpstr>1.6.1 Von Neumann Architecture</vt:lpstr>
      <vt:lpstr>1.6.2 The five major units of the computer   </vt:lpstr>
      <vt:lpstr>Memory Unit</vt:lpstr>
      <vt:lpstr>Memory Unit</vt:lpstr>
      <vt:lpstr>Input Unit</vt:lpstr>
      <vt:lpstr>Arithmetic &amp; Logic Unit (ALU）</vt:lpstr>
      <vt:lpstr>Arithmetic &amp; Logic Unit(ALU）</vt:lpstr>
      <vt:lpstr>Output Unit</vt:lpstr>
      <vt:lpstr>Control Unit(CU)</vt:lpstr>
      <vt:lpstr>1.7  Instruction set The concept of a computer</vt:lpstr>
      <vt:lpstr>RISC</vt:lpstr>
      <vt:lpstr>CISC </vt:lpstr>
      <vt:lpstr>1.8 Timeline of important development of modern computers</vt:lpstr>
      <vt:lpstr>1.8 Timeline of important development of modern computers</vt:lpstr>
      <vt:lpstr>1.8 Timeline of important development of modern computers</vt:lpstr>
      <vt:lpstr>The Rise of RISC-V: Will It Replace x86 &amp; ARM?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JJ Chiang</dc:creator>
  <cp:lastModifiedBy>JJ Chiang</cp:lastModifiedBy>
  <cp:revision>34</cp:revision>
  <dcterms:created xsi:type="dcterms:W3CDTF">2025-09-12T01:18:33Z</dcterms:created>
  <dcterms:modified xsi:type="dcterms:W3CDTF">2025-10-10T05:34:12Z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